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9" r:id="rId1"/>
  </p:sldMasterIdLst>
  <p:notesMasterIdLst>
    <p:notesMasterId r:id="rId25"/>
  </p:notesMasterIdLst>
  <p:sldIdLst>
    <p:sldId id="256" r:id="rId2"/>
    <p:sldId id="258" r:id="rId3"/>
    <p:sldId id="260" r:id="rId4"/>
    <p:sldId id="296" r:id="rId5"/>
    <p:sldId id="284" r:id="rId6"/>
    <p:sldId id="297" r:id="rId7"/>
    <p:sldId id="286" r:id="rId8"/>
    <p:sldId id="287" r:id="rId9"/>
    <p:sldId id="293" r:id="rId10"/>
    <p:sldId id="294" r:id="rId11"/>
    <p:sldId id="295" r:id="rId12"/>
    <p:sldId id="264" r:id="rId13"/>
    <p:sldId id="288" r:id="rId14"/>
    <p:sldId id="292" r:id="rId15"/>
    <p:sldId id="291" r:id="rId16"/>
    <p:sldId id="289" r:id="rId17"/>
    <p:sldId id="300" r:id="rId18"/>
    <p:sldId id="301" r:id="rId19"/>
    <p:sldId id="262" r:id="rId20"/>
    <p:sldId id="298" r:id="rId21"/>
    <p:sldId id="279" r:id="rId22"/>
    <p:sldId id="280" r:id="rId23"/>
    <p:sldId id="299" r:id="rId24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56B8E07-A861-4EEC-9AC7-590434B4DEB8}">
  <a:tblStyle styleId="{156B8E07-A861-4EEC-9AC7-590434B4DEB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689" autoAdjust="0"/>
    <p:restoredTop sz="94660"/>
  </p:normalViewPr>
  <p:slideViewPr>
    <p:cSldViewPr snapToGrid="0">
      <p:cViewPr varScale="1">
        <p:scale>
          <a:sx n="141" d="100"/>
          <a:sy n="141" d="100"/>
        </p:scale>
        <p:origin x="90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43111857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80303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Shape 1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30177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Shape 1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13415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Shape 1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98289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Shape 1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18344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Shape 1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1949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Shape 2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9865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Shape 1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7563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Shape 1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01963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Shape 1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350228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Shape 1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74748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Shape 11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215189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Shape 3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195642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Shape 3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766873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Shape 1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42525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56233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Shape 1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38679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Shape 1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61146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Shape 1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98583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Shape 1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91796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Shape 1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751938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Shape 1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39762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rgbClr val="22222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-11025" y="-11025"/>
            <a:ext cx="9144000" cy="5143500"/>
          </a:xfrm>
          <a:prstGeom prst="rect">
            <a:avLst/>
          </a:prstGeom>
          <a:solidFill>
            <a:srgbClr val="222222">
              <a:alpha val="64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Shape 11"/>
          <p:cNvSpPr/>
          <p:nvPr/>
        </p:nvSpPr>
        <p:spPr>
          <a:xfrm>
            <a:off x="5086350" y="-38100"/>
            <a:ext cx="4114800" cy="5219700"/>
          </a:xfrm>
          <a:custGeom>
            <a:avLst/>
            <a:gdLst/>
            <a:ahLst/>
            <a:cxnLst/>
            <a:rect l="0" t="0" r="0" b="0"/>
            <a:pathLst>
              <a:path w="164592" h="208788" extrusionOk="0">
                <a:moveTo>
                  <a:pt x="0" y="1524"/>
                </a:moveTo>
                <a:lnTo>
                  <a:pt x="107442" y="208788"/>
                </a:lnTo>
                <a:lnTo>
                  <a:pt x="164592" y="208788"/>
                </a:lnTo>
                <a:lnTo>
                  <a:pt x="164592" y="0"/>
                </a:lnTo>
                <a:close/>
              </a:path>
            </a:pathLst>
          </a:custGeom>
          <a:solidFill>
            <a:srgbClr val="FF8700">
              <a:alpha val="85380"/>
            </a:srgbClr>
          </a:solidFill>
          <a:ln>
            <a:noFill/>
          </a:ln>
        </p:spPr>
      </p:sp>
      <p:sp>
        <p:nvSpPr>
          <p:cNvPr id="12" name="Shape 12"/>
          <p:cNvSpPr/>
          <p:nvPr/>
        </p:nvSpPr>
        <p:spPr>
          <a:xfrm flipH="1">
            <a:off x="-418950" y="4394400"/>
            <a:ext cx="8172300" cy="749100"/>
          </a:xfrm>
          <a:prstGeom prst="parallelogram">
            <a:avLst>
              <a:gd name="adj" fmla="val 51542"/>
            </a:avLst>
          </a:prstGeom>
          <a:solidFill>
            <a:srgbClr val="FFFFFF">
              <a:alpha val="17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</a:endParaRPr>
          </a:p>
        </p:txBody>
      </p:sp>
      <p:sp>
        <p:nvSpPr>
          <p:cNvPr id="13" name="Shape 13"/>
          <p:cNvSpPr/>
          <p:nvPr/>
        </p:nvSpPr>
        <p:spPr>
          <a:xfrm flipH="1">
            <a:off x="1028475" y="4166400"/>
            <a:ext cx="8369700" cy="228000"/>
          </a:xfrm>
          <a:prstGeom prst="parallelogram">
            <a:avLst>
              <a:gd name="adj" fmla="val 51542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ctrTitle"/>
          </p:nvPr>
        </p:nvSpPr>
        <p:spPr>
          <a:xfrm>
            <a:off x="1028475" y="0"/>
            <a:ext cx="5238600" cy="40200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/>
          <p:nvPr/>
        </p:nvSpPr>
        <p:spPr>
          <a:xfrm>
            <a:off x="-44050" y="-38100"/>
            <a:ext cx="4139800" cy="5192625"/>
          </a:xfrm>
          <a:custGeom>
            <a:avLst/>
            <a:gdLst/>
            <a:ahLst/>
            <a:cxnLst/>
            <a:rect l="0" t="0" r="0" b="0"/>
            <a:pathLst>
              <a:path w="165592" h="207705" extrusionOk="0">
                <a:moveTo>
                  <a:pt x="165592" y="207264"/>
                </a:moveTo>
                <a:lnTo>
                  <a:pt x="58150" y="0"/>
                </a:lnTo>
                <a:lnTo>
                  <a:pt x="0" y="643"/>
                </a:lnTo>
                <a:lnTo>
                  <a:pt x="881" y="207705"/>
                </a:lnTo>
                <a:close/>
              </a:path>
            </a:pathLst>
          </a:custGeom>
          <a:solidFill>
            <a:srgbClr val="F3F3F3"/>
          </a:solidFill>
          <a:ln>
            <a:noFill/>
          </a:ln>
        </p:spPr>
      </p:sp>
      <p:sp>
        <p:nvSpPr>
          <p:cNvPr id="23" name="Shape 23"/>
          <p:cNvSpPr/>
          <p:nvPr/>
        </p:nvSpPr>
        <p:spPr>
          <a:xfrm flipH="1">
            <a:off x="-647600" y="-14750"/>
            <a:ext cx="2481900" cy="749100"/>
          </a:xfrm>
          <a:prstGeom prst="parallelogram">
            <a:avLst>
              <a:gd name="adj" fmla="val 51542"/>
            </a:avLst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body" idx="1"/>
          </p:nvPr>
        </p:nvSpPr>
        <p:spPr>
          <a:xfrm>
            <a:off x="990375" y="1021950"/>
            <a:ext cx="7343100" cy="337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457200" rtl="0">
              <a:spcBef>
                <a:spcPts val="600"/>
              </a:spcBef>
              <a:spcAft>
                <a:spcPts val="0"/>
              </a:spcAft>
              <a:buSzPts val="3600"/>
              <a:buChar char="▸"/>
              <a:defRPr sz="3600" i="1"/>
            </a:lvl1pPr>
            <a:lvl2pPr marL="914400" lvl="1" indent="-457200" rtl="0">
              <a:spcBef>
                <a:spcPts val="0"/>
              </a:spcBef>
              <a:spcAft>
                <a:spcPts val="0"/>
              </a:spcAft>
              <a:buSzPts val="3600"/>
              <a:buChar char="▹"/>
              <a:defRPr sz="3600" i="1"/>
            </a:lvl2pPr>
            <a:lvl3pPr marL="1371600" lvl="2" indent="-457200" rtl="0">
              <a:spcBef>
                <a:spcPts val="0"/>
              </a:spcBef>
              <a:spcAft>
                <a:spcPts val="0"/>
              </a:spcAft>
              <a:buSzPts val="3600"/>
              <a:buChar char="▹"/>
              <a:defRPr sz="3600" i="1"/>
            </a:lvl3pPr>
            <a:lvl4pPr marL="1828800" lvl="3" indent="-457200" rtl="0">
              <a:spcBef>
                <a:spcPts val="0"/>
              </a:spcBef>
              <a:spcAft>
                <a:spcPts val="0"/>
              </a:spcAft>
              <a:buSzPts val="3600"/>
              <a:buChar char="▹"/>
              <a:defRPr sz="3600" i="1"/>
            </a:lvl4pPr>
            <a:lvl5pPr marL="2286000" lvl="4" indent="-457200" rtl="0">
              <a:spcBef>
                <a:spcPts val="0"/>
              </a:spcBef>
              <a:spcAft>
                <a:spcPts val="0"/>
              </a:spcAft>
              <a:buSzPts val="3600"/>
              <a:buChar char="▹"/>
              <a:defRPr sz="3600" i="1"/>
            </a:lvl5pPr>
            <a:lvl6pPr marL="2743200" lvl="5" indent="-457200" rtl="0">
              <a:spcBef>
                <a:spcPts val="0"/>
              </a:spcBef>
              <a:spcAft>
                <a:spcPts val="0"/>
              </a:spcAft>
              <a:buSzPts val="3600"/>
              <a:buChar char="▹"/>
              <a:defRPr sz="3600" i="1"/>
            </a:lvl6pPr>
            <a:lvl7pPr marL="3200400" lvl="6" indent="-457200" rtl="0">
              <a:spcBef>
                <a:spcPts val="0"/>
              </a:spcBef>
              <a:spcAft>
                <a:spcPts val="0"/>
              </a:spcAft>
              <a:buSzPts val="3600"/>
              <a:buChar char="▹"/>
              <a:defRPr sz="3600" i="1"/>
            </a:lvl7pPr>
            <a:lvl8pPr marL="3657600" lvl="7" indent="-457200" rtl="0">
              <a:spcBef>
                <a:spcPts val="0"/>
              </a:spcBef>
              <a:spcAft>
                <a:spcPts val="0"/>
              </a:spcAft>
              <a:buSzPts val="3600"/>
              <a:buChar char="▹"/>
              <a:defRPr sz="3600" i="1"/>
            </a:lvl8pPr>
            <a:lvl9pPr marL="4114800" lvl="8" indent="-457200">
              <a:spcBef>
                <a:spcPts val="0"/>
              </a:spcBef>
              <a:spcAft>
                <a:spcPts val="0"/>
              </a:spcAft>
              <a:buSzPts val="3600"/>
              <a:buChar char="▹"/>
              <a:defRPr sz="3600" i="1"/>
            </a:lvl9pPr>
          </a:lstStyle>
          <a:p>
            <a:endParaRPr/>
          </a:p>
        </p:txBody>
      </p:sp>
      <p:sp>
        <p:nvSpPr>
          <p:cNvPr id="25" name="Shape 25"/>
          <p:cNvSpPr txBox="1"/>
          <p:nvPr/>
        </p:nvSpPr>
        <p:spPr>
          <a:xfrm>
            <a:off x="-121150" y="-271850"/>
            <a:ext cx="19557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“</a:t>
            </a:r>
            <a:endParaRPr sz="15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6" name="Shape 26"/>
          <p:cNvSpPr/>
          <p:nvPr/>
        </p:nvSpPr>
        <p:spPr>
          <a:xfrm flipH="1">
            <a:off x="1440947" y="-14750"/>
            <a:ext cx="745800" cy="749100"/>
          </a:xfrm>
          <a:prstGeom prst="parallelogram">
            <a:avLst>
              <a:gd name="adj" fmla="val 51542"/>
            </a:avLst>
          </a:prstGeom>
          <a:solidFill>
            <a:srgbClr val="FF87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Shape 27"/>
          <p:cNvSpPr/>
          <p:nvPr/>
        </p:nvSpPr>
        <p:spPr>
          <a:xfrm flipH="1">
            <a:off x="6957299" y="4394650"/>
            <a:ext cx="2643900" cy="749100"/>
          </a:xfrm>
          <a:prstGeom prst="parallelogram">
            <a:avLst>
              <a:gd name="adj" fmla="val 51542"/>
            </a:avLst>
          </a:prstGeom>
          <a:solidFill>
            <a:srgbClr val="FF87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Shape 28"/>
          <p:cNvSpPr txBox="1"/>
          <p:nvPr/>
        </p:nvSpPr>
        <p:spPr>
          <a:xfrm>
            <a:off x="6957475" y="4137550"/>
            <a:ext cx="21864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”</a:t>
            </a:r>
            <a:endParaRPr sz="15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9" name="Shape 29"/>
          <p:cNvSpPr/>
          <p:nvPr/>
        </p:nvSpPr>
        <p:spPr>
          <a:xfrm flipH="1">
            <a:off x="6626547" y="4394650"/>
            <a:ext cx="745800" cy="749100"/>
          </a:xfrm>
          <a:prstGeom prst="parallelogram">
            <a:avLst>
              <a:gd name="adj" fmla="val 51542"/>
            </a:avLst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/>
          <p:nvPr/>
        </p:nvSpPr>
        <p:spPr>
          <a:xfrm>
            <a:off x="-55075" y="-38100"/>
            <a:ext cx="3312625" cy="5214650"/>
          </a:xfrm>
          <a:custGeom>
            <a:avLst/>
            <a:gdLst/>
            <a:ahLst/>
            <a:cxnLst/>
            <a:rect l="0" t="0" r="0" b="0"/>
            <a:pathLst>
              <a:path w="132505" h="208586" extrusionOk="0">
                <a:moveTo>
                  <a:pt x="132505" y="207264"/>
                </a:moveTo>
                <a:lnTo>
                  <a:pt x="25063" y="0"/>
                </a:lnTo>
                <a:lnTo>
                  <a:pt x="0" y="202"/>
                </a:lnTo>
                <a:lnTo>
                  <a:pt x="1322" y="208586"/>
                </a:lnTo>
                <a:close/>
              </a:path>
            </a:pathLst>
          </a:custGeom>
          <a:solidFill>
            <a:srgbClr val="F3F3F3"/>
          </a:solidFill>
          <a:ln>
            <a:noFill/>
          </a:ln>
        </p:spPr>
      </p:sp>
      <p:sp>
        <p:nvSpPr>
          <p:cNvPr id="32" name="Shape 32"/>
          <p:cNvSpPr/>
          <p:nvPr/>
        </p:nvSpPr>
        <p:spPr>
          <a:xfrm flipH="1">
            <a:off x="-903537" y="-17561"/>
            <a:ext cx="1759200" cy="749100"/>
          </a:xfrm>
          <a:prstGeom prst="parallelogram">
            <a:avLst>
              <a:gd name="adj" fmla="val 51542"/>
            </a:avLst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Shape 33"/>
          <p:cNvSpPr/>
          <p:nvPr/>
        </p:nvSpPr>
        <p:spPr>
          <a:xfrm flipH="1">
            <a:off x="472134" y="-9525"/>
            <a:ext cx="518400" cy="749100"/>
          </a:xfrm>
          <a:prstGeom prst="parallelogram">
            <a:avLst>
              <a:gd name="adj" fmla="val 75009"/>
            </a:avLst>
          </a:prstGeom>
          <a:solidFill>
            <a:srgbClr val="FF87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Shape 34"/>
          <p:cNvSpPr/>
          <p:nvPr/>
        </p:nvSpPr>
        <p:spPr>
          <a:xfrm flipH="1">
            <a:off x="742953" y="272850"/>
            <a:ext cx="7505700" cy="749100"/>
          </a:xfrm>
          <a:prstGeom prst="parallelogram">
            <a:avLst>
              <a:gd name="adj" fmla="val 51542"/>
            </a:avLst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Shape 35"/>
          <p:cNvSpPr/>
          <p:nvPr/>
        </p:nvSpPr>
        <p:spPr>
          <a:xfrm flipH="1">
            <a:off x="7861618" y="272850"/>
            <a:ext cx="1759200" cy="749100"/>
          </a:xfrm>
          <a:prstGeom prst="parallelogram">
            <a:avLst>
              <a:gd name="adj" fmla="val 51542"/>
            </a:avLst>
          </a:prstGeom>
          <a:solidFill>
            <a:srgbClr val="FF87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Shape 36"/>
          <p:cNvSpPr/>
          <p:nvPr/>
        </p:nvSpPr>
        <p:spPr>
          <a:xfrm flipH="1">
            <a:off x="990375" y="4925850"/>
            <a:ext cx="8369700" cy="228000"/>
          </a:xfrm>
          <a:prstGeom prst="parallelogram">
            <a:avLst>
              <a:gd name="adj" fmla="val 51542"/>
            </a:avLst>
          </a:prstGeom>
          <a:solidFill>
            <a:srgbClr val="FF87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1104900" y="276075"/>
            <a:ext cx="6724500" cy="74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body" idx="1"/>
          </p:nvPr>
        </p:nvSpPr>
        <p:spPr>
          <a:xfrm>
            <a:off x="1104900" y="1277625"/>
            <a:ext cx="7581900" cy="3648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SzPts val="3000"/>
              <a:buChar char="▸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▹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▹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/>
          <p:nvPr/>
        </p:nvSpPr>
        <p:spPr>
          <a:xfrm>
            <a:off x="-55075" y="-38100"/>
            <a:ext cx="3312625" cy="5214650"/>
          </a:xfrm>
          <a:custGeom>
            <a:avLst/>
            <a:gdLst/>
            <a:ahLst/>
            <a:cxnLst/>
            <a:rect l="0" t="0" r="0" b="0"/>
            <a:pathLst>
              <a:path w="132505" h="208586" extrusionOk="0">
                <a:moveTo>
                  <a:pt x="132505" y="207264"/>
                </a:moveTo>
                <a:lnTo>
                  <a:pt x="25063" y="0"/>
                </a:lnTo>
                <a:lnTo>
                  <a:pt x="0" y="202"/>
                </a:lnTo>
                <a:lnTo>
                  <a:pt x="1322" y="208586"/>
                </a:lnTo>
                <a:close/>
              </a:path>
            </a:pathLst>
          </a:custGeom>
          <a:solidFill>
            <a:srgbClr val="F3F3F3"/>
          </a:solidFill>
          <a:ln>
            <a:noFill/>
          </a:ln>
        </p:spPr>
      </p:sp>
      <p:sp>
        <p:nvSpPr>
          <p:cNvPr id="53" name="Shape 53"/>
          <p:cNvSpPr/>
          <p:nvPr/>
        </p:nvSpPr>
        <p:spPr>
          <a:xfrm flipH="1">
            <a:off x="-903537" y="-17561"/>
            <a:ext cx="1759200" cy="749100"/>
          </a:xfrm>
          <a:prstGeom prst="parallelogram">
            <a:avLst>
              <a:gd name="adj" fmla="val 51542"/>
            </a:avLst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Shape 54"/>
          <p:cNvSpPr/>
          <p:nvPr/>
        </p:nvSpPr>
        <p:spPr>
          <a:xfrm flipH="1">
            <a:off x="472134" y="-9525"/>
            <a:ext cx="518400" cy="749100"/>
          </a:xfrm>
          <a:prstGeom prst="parallelogram">
            <a:avLst>
              <a:gd name="adj" fmla="val 75009"/>
            </a:avLst>
          </a:prstGeom>
          <a:solidFill>
            <a:srgbClr val="FF87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Shape 55"/>
          <p:cNvSpPr/>
          <p:nvPr/>
        </p:nvSpPr>
        <p:spPr>
          <a:xfrm flipH="1">
            <a:off x="742953" y="272850"/>
            <a:ext cx="7505700" cy="749100"/>
          </a:xfrm>
          <a:prstGeom prst="parallelogram">
            <a:avLst>
              <a:gd name="adj" fmla="val 51542"/>
            </a:avLst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Shape 56"/>
          <p:cNvSpPr/>
          <p:nvPr/>
        </p:nvSpPr>
        <p:spPr>
          <a:xfrm flipH="1">
            <a:off x="7861618" y="272850"/>
            <a:ext cx="1759200" cy="749100"/>
          </a:xfrm>
          <a:prstGeom prst="parallelogram">
            <a:avLst>
              <a:gd name="adj" fmla="val 51542"/>
            </a:avLst>
          </a:prstGeom>
          <a:solidFill>
            <a:srgbClr val="FF87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Shape 57"/>
          <p:cNvSpPr/>
          <p:nvPr/>
        </p:nvSpPr>
        <p:spPr>
          <a:xfrm flipH="1">
            <a:off x="990375" y="4925850"/>
            <a:ext cx="8369700" cy="228000"/>
          </a:xfrm>
          <a:prstGeom prst="parallelogram">
            <a:avLst>
              <a:gd name="adj" fmla="val 51542"/>
            </a:avLst>
          </a:prstGeom>
          <a:solidFill>
            <a:srgbClr val="FF87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title"/>
          </p:nvPr>
        </p:nvSpPr>
        <p:spPr>
          <a:xfrm>
            <a:off x="1104900" y="276075"/>
            <a:ext cx="6724500" cy="74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body" idx="1"/>
          </p:nvPr>
        </p:nvSpPr>
        <p:spPr>
          <a:xfrm>
            <a:off x="1104900" y="1224350"/>
            <a:ext cx="2423100" cy="3549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▸"/>
              <a:defRPr sz="2000"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body" idx="2"/>
          </p:nvPr>
        </p:nvSpPr>
        <p:spPr>
          <a:xfrm>
            <a:off x="3652189" y="1224350"/>
            <a:ext cx="2423100" cy="3549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▸"/>
              <a:defRPr sz="2000"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body" idx="3"/>
          </p:nvPr>
        </p:nvSpPr>
        <p:spPr>
          <a:xfrm>
            <a:off x="6199478" y="1224350"/>
            <a:ext cx="2423100" cy="3549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▸"/>
              <a:defRPr sz="2000"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/>
          <p:nvPr/>
        </p:nvSpPr>
        <p:spPr>
          <a:xfrm>
            <a:off x="-55075" y="-38100"/>
            <a:ext cx="3312625" cy="5214650"/>
          </a:xfrm>
          <a:custGeom>
            <a:avLst/>
            <a:gdLst/>
            <a:ahLst/>
            <a:cxnLst/>
            <a:rect l="0" t="0" r="0" b="0"/>
            <a:pathLst>
              <a:path w="132505" h="208586" extrusionOk="0">
                <a:moveTo>
                  <a:pt x="132505" y="207264"/>
                </a:moveTo>
                <a:lnTo>
                  <a:pt x="25063" y="0"/>
                </a:lnTo>
                <a:lnTo>
                  <a:pt x="0" y="202"/>
                </a:lnTo>
                <a:lnTo>
                  <a:pt x="1322" y="208586"/>
                </a:lnTo>
                <a:close/>
              </a:path>
            </a:pathLst>
          </a:custGeom>
          <a:solidFill>
            <a:srgbClr val="F3F3F3"/>
          </a:solidFill>
          <a:ln>
            <a:noFill/>
          </a:ln>
        </p:spPr>
      </p:sp>
      <p:sp>
        <p:nvSpPr>
          <p:cNvPr id="65" name="Shape 65"/>
          <p:cNvSpPr/>
          <p:nvPr/>
        </p:nvSpPr>
        <p:spPr>
          <a:xfrm flipH="1">
            <a:off x="-903537" y="-17561"/>
            <a:ext cx="1759200" cy="749100"/>
          </a:xfrm>
          <a:prstGeom prst="parallelogram">
            <a:avLst>
              <a:gd name="adj" fmla="val 51542"/>
            </a:avLst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Shape 66"/>
          <p:cNvSpPr/>
          <p:nvPr/>
        </p:nvSpPr>
        <p:spPr>
          <a:xfrm flipH="1">
            <a:off x="472134" y="-9525"/>
            <a:ext cx="518400" cy="749100"/>
          </a:xfrm>
          <a:prstGeom prst="parallelogram">
            <a:avLst>
              <a:gd name="adj" fmla="val 75009"/>
            </a:avLst>
          </a:prstGeom>
          <a:solidFill>
            <a:srgbClr val="FF87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Shape 67"/>
          <p:cNvSpPr/>
          <p:nvPr/>
        </p:nvSpPr>
        <p:spPr>
          <a:xfrm flipH="1">
            <a:off x="742953" y="272850"/>
            <a:ext cx="7505700" cy="749100"/>
          </a:xfrm>
          <a:prstGeom prst="parallelogram">
            <a:avLst>
              <a:gd name="adj" fmla="val 51542"/>
            </a:avLst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Shape 68"/>
          <p:cNvSpPr/>
          <p:nvPr/>
        </p:nvSpPr>
        <p:spPr>
          <a:xfrm flipH="1">
            <a:off x="7861618" y="272850"/>
            <a:ext cx="1759200" cy="749100"/>
          </a:xfrm>
          <a:prstGeom prst="parallelogram">
            <a:avLst>
              <a:gd name="adj" fmla="val 51542"/>
            </a:avLst>
          </a:prstGeom>
          <a:solidFill>
            <a:srgbClr val="FF87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Shape 69"/>
          <p:cNvSpPr/>
          <p:nvPr/>
        </p:nvSpPr>
        <p:spPr>
          <a:xfrm flipH="1">
            <a:off x="990375" y="4925850"/>
            <a:ext cx="8369700" cy="228000"/>
          </a:xfrm>
          <a:prstGeom prst="parallelogram">
            <a:avLst>
              <a:gd name="adj" fmla="val 51542"/>
            </a:avLst>
          </a:prstGeom>
          <a:solidFill>
            <a:srgbClr val="FF87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title"/>
          </p:nvPr>
        </p:nvSpPr>
        <p:spPr>
          <a:xfrm>
            <a:off x="1104900" y="276075"/>
            <a:ext cx="6724500" cy="74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background">
  <p:cSld name="TITLE_ONLY_1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/>
          <p:nvPr/>
        </p:nvSpPr>
        <p:spPr>
          <a:xfrm>
            <a:off x="-55075" y="-38100"/>
            <a:ext cx="3312625" cy="5214650"/>
          </a:xfrm>
          <a:custGeom>
            <a:avLst/>
            <a:gdLst/>
            <a:ahLst/>
            <a:cxnLst/>
            <a:rect l="0" t="0" r="0" b="0"/>
            <a:pathLst>
              <a:path w="132505" h="208586" extrusionOk="0">
                <a:moveTo>
                  <a:pt x="132505" y="207264"/>
                </a:moveTo>
                <a:lnTo>
                  <a:pt x="25063" y="0"/>
                </a:lnTo>
                <a:lnTo>
                  <a:pt x="0" y="202"/>
                </a:lnTo>
                <a:lnTo>
                  <a:pt x="1322" y="208586"/>
                </a:lnTo>
                <a:close/>
              </a:path>
            </a:pathLst>
          </a:custGeom>
          <a:solidFill>
            <a:srgbClr val="FFFFFF">
              <a:alpha val="17690"/>
            </a:srgbClr>
          </a:solidFill>
          <a:ln>
            <a:noFill/>
          </a:ln>
        </p:spPr>
      </p:sp>
      <p:sp>
        <p:nvSpPr>
          <p:cNvPr id="74" name="Shape 74"/>
          <p:cNvSpPr/>
          <p:nvPr/>
        </p:nvSpPr>
        <p:spPr>
          <a:xfrm flipH="1">
            <a:off x="-903537" y="-17561"/>
            <a:ext cx="1759200" cy="749100"/>
          </a:xfrm>
          <a:prstGeom prst="parallelogram">
            <a:avLst>
              <a:gd name="adj" fmla="val 51542"/>
            </a:avLst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Shape 75"/>
          <p:cNvSpPr/>
          <p:nvPr/>
        </p:nvSpPr>
        <p:spPr>
          <a:xfrm flipH="1">
            <a:off x="472134" y="-9525"/>
            <a:ext cx="518400" cy="749100"/>
          </a:xfrm>
          <a:prstGeom prst="parallelogram">
            <a:avLst>
              <a:gd name="adj" fmla="val 75009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Shape 76"/>
          <p:cNvSpPr/>
          <p:nvPr/>
        </p:nvSpPr>
        <p:spPr>
          <a:xfrm flipH="1">
            <a:off x="742953" y="272850"/>
            <a:ext cx="7505700" cy="749100"/>
          </a:xfrm>
          <a:prstGeom prst="parallelogram">
            <a:avLst>
              <a:gd name="adj" fmla="val 51542"/>
            </a:avLst>
          </a:prstGeom>
          <a:solidFill>
            <a:srgbClr val="222222">
              <a:alpha val="64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Shape 77"/>
          <p:cNvSpPr/>
          <p:nvPr/>
        </p:nvSpPr>
        <p:spPr>
          <a:xfrm flipH="1">
            <a:off x="7861618" y="272850"/>
            <a:ext cx="1759200" cy="749100"/>
          </a:xfrm>
          <a:prstGeom prst="parallelogram">
            <a:avLst>
              <a:gd name="adj" fmla="val 51542"/>
            </a:avLst>
          </a:prstGeom>
          <a:solidFill>
            <a:srgbClr val="FF87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Shape 78"/>
          <p:cNvSpPr/>
          <p:nvPr/>
        </p:nvSpPr>
        <p:spPr>
          <a:xfrm flipH="1">
            <a:off x="990375" y="4925850"/>
            <a:ext cx="8369700" cy="228000"/>
          </a:xfrm>
          <a:prstGeom prst="parallelogram">
            <a:avLst>
              <a:gd name="adj" fmla="val 51542"/>
            </a:avLst>
          </a:prstGeom>
          <a:solidFill>
            <a:srgbClr val="FF87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title"/>
          </p:nvPr>
        </p:nvSpPr>
        <p:spPr>
          <a:xfrm>
            <a:off x="1104900" y="276075"/>
            <a:ext cx="6724500" cy="74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/>
          <p:nvPr/>
        </p:nvSpPr>
        <p:spPr>
          <a:xfrm>
            <a:off x="-55075" y="-38100"/>
            <a:ext cx="3312625" cy="5214650"/>
          </a:xfrm>
          <a:custGeom>
            <a:avLst/>
            <a:gdLst/>
            <a:ahLst/>
            <a:cxnLst/>
            <a:rect l="0" t="0" r="0" b="0"/>
            <a:pathLst>
              <a:path w="132505" h="208586" extrusionOk="0">
                <a:moveTo>
                  <a:pt x="132505" y="207264"/>
                </a:moveTo>
                <a:lnTo>
                  <a:pt x="25063" y="0"/>
                </a:lnTo>
                <a:lnTo>
                  <a:pt x="0" y="202"/>
                </a:lnTo>
                <a:lnTo>
                  <a:pt x="1322" y="208586"/>
                </a:lnTo>
                <a:close/>
              </a:path>
            </a:pathLst>
          </a:custGeom>
          <a:solidFill>
            <a:srgbClr val="F3F3F3"/>
          </a:solidFill>
          <a:ln>
            <a:noFill/>
          </a:ln>
        </p:spPr>
      </p:sp>
      <p:sp>
        <p:nvSpPr>
          <p:cNvPr id="91" name="Shape 91"/>
          <p:cNvSpPr/>
          <p:nvPr/>
        </p:nvSpPr>
        <p:spPr>
          <a:xfrm flipH="1">
            <a:off x="-903537" y="-17561"/>
            <a:ext cx="1759200" cy="749100"/>
          </a:xfrm>
          <a:prstGeom prst="parallelogram">
            <a:avLst>
              <a:gd name="adj" fmla="val 51542"/>
            </a:avLst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Shape 92"/>
          <p:cNvSpPr/>
          <p:nvPr/>
        </p:nvSpPr>
        <p:spPr>
          <a:xfrm flipH="1">
            <a:off x="472134" y="-9525"/>
            <a:ext cx="518400" cy="749100"/>
          </a:xfrm>
          <a:prstGeom prst="parallelogram">
            <a:avLst>
              <a:gd name="adj" fmla="val 75009"/>
            </a:avLst>
          </a:prstGeom>
          <a:solidFill>
            <a:srgbClr val="FF87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Shape 93"/>
          <p:cNvSpPr/>
          <p:nvPr/>
        </p:nvSpPr>
        <p:spPr>
          <a:xfrm flipH="1">
            <a:off x="990375" y="4925850"/>
            <a:ext cx="8369700" cy="228000"/>
          </a:xfrm>
          <a:prstGeom prst="parallelogram">
            <a:avLst>
              <a:gd name="adj" fmla="val 51542"/>
            </a:avLst>
          </a:prstGeom>
          <a:solidFill>
            <a:srgbClr val="FF87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Shape 94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inverted">
  <p:cSld name="BLANK_1">
    <p:bg>
      <p:bgPr>
        <a:solidFill>
          <a:srgbClr val="222222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/>
          <p:nvPr/>
        </p:nvSpPr>
        <p:spPr>
          <a:xfrm>
            <a:off x="-55075" y="-38100"/>
            <a:ext cx="3312625" cy="5214650"/>
          </a:xfrm>
          <a:custGeom>
            <a:avLst/>
            <a:gdLst/>
            <a:ahLst/>
            <a:cxnLst/>
            <a:rect l="0" t="0" r="0" b="0"/>
            <a:pathLst>
              <a:path w="132505" h="208586" extrusionOk="0">
                <a:moveTo>
                  <a:pt x="132505" y="207264"/>
                </a:moveTo>
                <a:lnTo>
                  <a:pt x="25063" y="0"/>
                </a:lnTo>
                <a:lnTo>
                  <a:pt x="0" y="202"/>
                </a:lnTo>
                <a:lnTo>
                  <a:pt x="1322" y="208586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</p:sp>
      <p:sp>
        <p:nvSpPr>
          <p:cNvPr id="97" name="Shape 97"/>
          <p:cNvSpPr/>
          <p:nvPr/>
        </p:nvSpPr>
        <p:spPr>
          <a:xfrm flipH="1">
            <a:off x="-903537" y="-17561"/>
            <a:ext cx="1759200" cy="749100"/>
          </a:xfrm>
          <a:prstGeom prst="parallelogram">
            <a:avLst>
              <a:gd name="adj" fmla="val 51542"/>
            </a:avLst>
          </a:prstGeom>
          <a:solidFill>
            <a:srgbClr val="FF87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Shape 98"/>
          <p:cNvSpPr/>
          <p:nvPr/>
        </p:nvSpPr>
        <p:spPr>
          <a:xfrm flipH="1">
            <a:off x="472134" y="-9525"/>
            <a:ext cx="518400" cy="749100"/>
          </a:xfrm>
          <a:prstGeom prst="parallelogram">
            <a:avLst>
              <a:gd name="adj" fmla="val 75009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Shape 99"/>
          <p:cNvSpPr/>
          <p:nvPr/>
        </p:nvSpPr>
        <p:spPr>
          <a:xfrm flipH="1">
            <a:off x="990375" y="4925850"/>
            <a:ext cx="8369700" cy="228000"/>
          </a:xfrm>
          <a:prstGeom prst="parallelogram">
            <a:avLst>
              <a:gd name="adj" fmla="val 51542"/>
            </a:avLst>
          </a:prstGeom>
          <a:solidFill>
            <a:srgbClr val="FF87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Shape 100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 + 2 columns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/>
          <p:nvPr/>
        </p:nvSpPr>
        <p:spPr>
          <a:xfrm>
            <a:off x="-55075" y="-38100"/>
            <a:ext cx="3312625" cy="5214650"/>
          </a:xfrm>
          <a:custGeom>
            <a:avLst/>
            <a:gdLst/>
            <a:ahLst/>
            <a:cxnLst/>
            <a:rect l="0" t="0" r="0" b="0"/>
            <a:pathLst>
              <a:path w="132505" h="208586" extrusionOk="0">
                <a:moveTo>
                  <a:pt x="132505" y="207264"/>
                </a:moveTo>
                <a:lnTo>
                  <a:pt x="25063" y="0"/>
                </a:lnTo>
                <a:lnTo>
                  <a:pt x="0" y="202"/>
                </a:lnTo>
                <a:lnTo>
                  <a:pt x="1322" y="208586"/>
                </a:lnTo>
                <a:close/>
              </a:path>
            </a:pathLst>
          </a:custGeom>
          <a:solidFill>
            <a:srgbClr val="F3F3F3"/>
          </a:solidFill>
          <a:ln>
            <a:noFill/>
          </a:ln>
        </p:spPr>
      </p:sp>
      <p:sp>
        <p:nvSpPr>
          <p:cNvPr id="42" name="Shape 42"/>
          <p:cNvSpPr/>
          <p:nvPr/>
        </p:nvSpPr>
        <p:spPr>
          <a:xfrm flipH="1">
            <a:off x="-903537" y="-17561"/>
            <a:ext cx="1759200" cy="749100"/>
          </a:xfrm>
          <a:prstGeom prst="parallelogram">
            <a:avLst>
              <a:gd name="adj" fmla="val 51542"/>
            </a:avLst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Shape 43"/>
          <p:cNvSpPr/>
          <p:nvPr/>
        </p:nvSpPr>
        <p:spPr>
          <a:xfrm flipH="1">
            <a:off x="472134" y="-9525"/>
            <a:ext cx="518400" cy="749100"/>
          </a:xfrm>
          <a:prstGeom prst="parallelogram">
            <a:avLst>
              <a:gd name="adj" fmla="val 75009"/>
            </a:avLst>
          </a:prstGeom>
          <a:solidFill>
            <a:srgbClr val="FF87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Shape 44"/>
          <p:cNvSpPr/>
          <p:nvPr/>
        </p:nvSpPr>
        <p:spPr>
          <a:xfrm flipH="1">
            <a:off x="742953" y="272850"/>
            <a:ext cx="7505700" cy="749100"/>
          </a:xfrm>
          <a:prstGeom prst="parallelogram">
            <a:avLst>
              <a:gd name="adj" fmla="val 51542"/>
            </a:avLst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Shape 45"/>
          <p:cNvSpPr/>
          <p:nvPr/>
        </p:nvSpPr>
        <p:spPr>
          <a:xfrm flipH="1">
            <a:off x="7861618" y="272850"/>
            <a:ext cx="1759200" cy="749100"/>
          </a:xfrm>
          <a:prstGeom prst="parallelogram">
            <a:avLst>
              <a:gd name="adj" fmla="val 51542"/>
            </a:avLst>
          </a:prstGeom>
          <a:solidFill>
            <a:srgbClr val="FF87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Shape 46"/>
          <p:cNvSpPr/>
          <p:nvPr/>
        </p:nvSpPr>
        <p:spPr>
          <a:xfrm flipH="1">
            <a:off x="990375" y="4925850"/>
            <a:ext cx="8369700" cy="228000"/>
          </a:xfrm>
          <a:prstGeom prst="parallelogram">
            <a:avLst>
              <a:gd name="adj" fmla="val 51542"/>
            </a:avLst>
          </a:prstGeom>
          <a:solidFill>
            <a:srgbClr val="FF87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title"/>
          </p:nvPr>
        </p:nvSpPr>
        <p:spPr>
          <a:xfrm>
            <a:off x="1101386" y="272850"/>
            <a:ext cx="7574400" cy="74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 b="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 b="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 b="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 b="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 b="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 b="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 b="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 b="0"/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body" idx="1"/>
          </p:nvPr>
        </p:nvSpPr>
        <p:spPr>
          <a:xfrm>
            <a:off x="1101375" y="1311550"/>
            <a:ext cx="3681900" cy="3537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93700">
              <a:spcBef>
                <a:spcPts val="600"/>
              </a:spcBef>
              <a:spcAft>
                <a:spcPts val="0"/>
              </a:spcAft>
              <a:buSzPts val="2600"/>
              <a:buChar char="▸"/>
              <a:defRPr sz="2600"/>
            </a:lvl1pPr>
            <a:lvl2pPr marL="914400" lvl="1" indent="-393700">
              <a:spcBef>
                <a:spcPts val="0"/>
              </a:spcBef>
              <a:spcAft>
                <a:spcPts val="0"/>
              </a:spcAft>
              <a:buSzPts val="2600"/>
              <a:buChar char="▹"/>
              <a:defRPr sz="2600"/>
            </a:lvl2pPr>
            <a:lvl3pPr marL="1371600" lvl="2" indent="-393700">
              <a:spcBef>
                <a:spcPts val="0"/>
              </a:spcBef>
              <a:spcAft>
                <a:spcPts val="0"/>
              </a:spcAft>
              <a:buSzPts val="2600"/>
              <a:buChar char="▹"/>
              <a:defRPr sz="2600"/>
            </a:lvl3pPr>
            <a:lvl4pPr marL="1828800" lvl="3" indent="-393700">
              <a:spcBef>
                <a:spcPts val="0"/>
              </a:spcBef>
              <a:spcAft>
                <a:spcPts val="0"/>
              </a:spcAft>
              <a:buSzPts val="2600"/>
              <a:buChar char="▹"/>
              <a:defRPr sz="2600"/>
            </a:lvl4pPr>
            <a:lvl5pPr marL="2286000" lvl="4" indent="-393700">
              <a:spcBef>
                <a:spcPts val="0"/>
              </a:spcBef>
              <a:spcAft>
                <a:spcPts val="0"/>
              </a:spcAft>
              <a:buSzPts val="2600"/>
              <a:buChar char="▹"/>
              <a:defRPr sz="2600"/>
            </a:lvl5pPr>
            <a:lvl6pPr marL="2743200" lvl="5" indent="-393700">
              <a:spcBef>
                <a:spcPts val="0"/>
              </a:spcBef>
              <a:spcAft>
                <a:spcPts val="0"/>
              </a:spcAft>
              <a:buSzPts val="2600"/>
              <a:buChar char="▹"/>
              <a:defRPr sz="2600"/>
            </a:lvl6pPr>
            <a:lvl7pPr marL="3200400" lvl="6" indent="-393700">
              <a:spcBef>
                <a:spcPts val="0"/>
              </a:spcBef>
              <a:spcAft>
                <a:spcPts val="0"/>
              </a:spcAft>
              <a:buSzPts val="2600"/>
              <a:buChar char="▹"/>
              <a:defRPr sz="2600"/>
            </a:lvl7pPr>
            <a:lvl8pPr marL="3657600" lvl="7" indent="-393700">
              <a:spcBef>
                <a:spcPts val="0"/>
              </a:spcBef>
              <a:spcAft>
                <a:spcPts val="0"/>
              </a:spcAft>
              <a:buSzPts val="2600"/>
              <a:buChar char="▹"/>
              <a:defRPr sz="2600"/>
            </a:lvl8pPr>
            <a:lvl9pPr marL="4114800" lvl="8" indent="-393700">
              <a:spcBef>
                <a:spcPts val="0"/>
              </a:spcBef>
              <a:spcAft>
                <a:spcPts val="0"/>
              </a:spcAft>
              <a:buSzPts val="2600"/>
              <a:buChar char="▹"/>
              <a:defRPr sz="2600"/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body" idx="2"/>
          </p:nvPr>
        </p:nvSpPr>
        <p:spPr>
          <a:xfrm>
            <a:off x="5004949" y="1311550"/>
            <a:ext cx="3681900" cy="3537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93700">
              <a:spcBef>
                <a:spcPts val="600"/>
              </a:spcBef>
              <a:spcAft>
                <a:spcPts val="0"/>
              </a:spcAft>
              <a:buSzPts val="2600"/>
              <a:buChar char="▸"/>
              <a:defRPr sz="2600"/>
            </a:lvl1pPr>
            <a:lvl2pPr marL="914400" lvl="1" indent="-393700">
              <a:spcBef>
                <a:spcPts val="0"/>
              </a:spcBef>
              <a:spcAft>
                <a:spcPts val="0"/>
              </a:spcAft>
              <a:buSzPts val="2600"/>
              <a:buChar char="▹"/>
              <a:defRPr sz="2600"/>
            </a:lvl2pPr>
            <a:lvl3pPr marL="1371600" lvl="2" indent="-393700">
              <a:spcBef>
                <a:spcPts val="0"/>
              </a:spcBef>
              <a:spcAft>
                <a:spcPts val="0"/>
              </a:spcAft>
              <a:buSzPts val="2600"/>
              <a:buChar char="▹"/>
              <a:defRPr sz="2600"/>
            </a:lvl3pPr>
            <a:lvl4pPr marL="1828800" lvl="3" indent="-393700">
              <a:spcBef>
                <a:spcPts val="0"/>
              </a:spcBef>
              <a:spcAft>
                <a:spcPts val="0"/>
              </a:spcAft>
              <a:buSzPts val="2600"/>
              <a:buChar char="▹"/>
              <a:defRPr sz="2600"/>
            </a:lvl4pPr>
            <a:lvl5pPr marL="2286000" lvl="4" indent="-393700">
              <a:spcBef>
                <a:spcPts val="0"/>
              </a:spcBef>
              <a:spcAft>
                <a:spcPts val="0"/>
              </a:spcAft>
              <a:buSzPts val="2600"/>
              <a:buChar char="▹"/>
              <a:defRPr sz="2600"/>
            </a:lvl5pPr>
            <a:lvl6pPr marL="2743200" lvl="5" indent="-393700">
              <a:spcBef>
                <a:spcPts val="0"/>
              </a:spcBef>
              <a:spcAft>
                <a:spcPts val="0"/>
              </a:spcAft>
              <a:buSzPts val="2600"/>
              <a:buChar char="▹"/>
              <a:defRPr sz="2600"/>
            </a:lvl6pPr>
            <a:lvl7pPr marL="3200400" lvl="6" indent="-393700">
              <a:spcBef>
                <a:spcPts val="0"/>
              </a:spcBef>
              <a:spcAft>
                <a:spcPts val="0"/>
              </a:spcAft>
              <a:buSzPts val="2600"/>
              <a:buChar char="▹"/>
              <a:defRPr sz="2600"/>
            </a:lvl7pPr>
            <a:lvl8pPr marL="3657600" lvl="7" indent="-393700">
              <a:spcBef>
                <a:spcPts val="0"/>
              </a:spcBef>
              <a:spcAft>
                <a:spcPts val="0"/>
              </a:spcAft>
              <a:buSzPts val="2600"/>
              <a:buChar char="▹"/>
              <a:defRPr sz="2600"/>
            </a:lvl8pPr>
            <a:lvl9pPr marL="4114800" lvl="8" indent="-393700">
              <a:spcBef>
                <a:spcPts val="0"/>
              </a:spcBef>
              <a:spcAft>
                <a:spcPts val="0"/>
              </a:spcAft>
              <a:buSzPts val="2600"/>
              <a:buChar char="▹"/>
              <a:defRPr sz="2600"/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068008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1104900" y="276075"/>
            <a:ext cx="6724500" cy="7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1104900" y="1200150"/>
            <a:ext cx="7581900" cy="3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Clr>
                <a:srgbClr val="FF8700"/>
              </a:buClr>
              <a:buSzPts val="3000"/>
              <a:buFont typeface="Roboto"/>
              <a:buChar char="▸"/>
              <a:defRPr sz="300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rgbClr val="FF8700"/>
              </a:buClr>
              <a:buSzPts val="2400"/>
              <a:buFont typeface="Roboto"/>
              <a:buChar char="▹"/>
              <a:defRPr sz="240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rgbClr val="FF8700"/>
              </a:buClr>
              <a:buSzPts val="2400"/>
              <a:buFont typeface="Roboto"/>
              <a:buChar char="▹"/>
              <a:defRPr sz="240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FF8700"/>
              </a:buClr>
              <a:buSzPts val="1800"/>
              <a:buFont typeface="Roboto"/>
              <a:buChar char="▹"/>
              <a:defRPr sz="180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rgbClr val="FF8700"/>
              </a:buClr>
              <a:buSzPts val="1800"/>
              <a:buFont typeface="Roboto"/>
              <a:buChar char="▹"/>
              <a:defRPr sz="180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rgbClr val="FF8700"/>
              </a:buClr>
              <a:buSzPts val="1800"/>
              <a:buFont typeface="Roboto"/>
              <a:buChar char="▹"/>
              <a:defRPr sz="180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rgbClr val="FF8700"/>
              </a:buClr>
              <a:buSzPts val="1800"/>
              <a:buFont typeface="Roboto"/>
              <a:buChar char="▹"/>
              <a:defRPr sz="180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rgbClr val="FF8700"/>
              </a:buClr>
              <a:buSzPts val="1800"/>
              <a:buFont typeface="Roboto"/>
              <a:buChar char="▹"/>
              <a:defRPr sz="180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rgbClr val="FF8700"/>
              </a:buClr>
              <a:buSzPts val="1800"/>
              <a:buFont typeface="Roboto"/>
              <a:buChar char="▹"/>
              <a:defRPr sz="180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buNone/>
              <a:defRPr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ctr">
              <a:buNone/>
              <a:defRPr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ctr">
              <a:buNone/>
              <a:defRPr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ctr">
              <a:buNone/>
              <a:defRPr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ctr">
              <a:buNone/>
              <a:defRPr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ctr">
              <a:buNone/>
              <a:defRPr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ctr">
              <a:buNone/>
              <a:defRPr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ctr">
              <a:buNone/>
              <a:defRPr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3" r:id="rId4"/>
    <p:sldLayoutId id="2147483654" r:id="rId5"/>
    <p:sldLayoutId id="2147483655" r:id="rId6"/>
    <p:sldLayoutId id="2147483657" r:id="rId7"/>
    <p:sldLayoutId id="2147483658" r:id="rId8"/>
    <p:sldLayoutId id="2147483660" r:id="rId9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ensepost/notruler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docs.microsoft.com/en-us/windows/security/threat-protection/windows-defender-exploit-guard/enable-attack-surface-reduction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windows/security/threat-protection/windows-defender-exploit-guard/enable-attack-surface-reduction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twitter.com/hashtag/lolbin?lang=en" TargetMode="Externa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_staaldraad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twitter.com/nullmumbai" TargetMode="External"/><Relationship Id="rId4" Type="http://schemas.openxmlformats.org/officeDocument/2006/relationships/hyperlink" Target="https://twitter.com/mr64bit" TargetMode="Externa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giMini/PowerMemory/blob/master/RWMC/misc/reverseshell.xml" TargetMode="External"/><Relationship Id="rId3" Type="http://schemas.openxmlformats.org/officeDocument/2006/relationships/hyperlink" Target="https://www.youtube.com/watch?v=av0OOr9Aj18" TargetMode="External"/><Relationship Id="rId7" Type="http://schemas.openxmlformats.org/officeDocument/2006/relationships/hyperlink" Target="https://www.youtube.com/watch?v=tuc8cwOAAcA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txtwizard.net/compression" TargetMode="External"/><Relationship Id="rId5" Type="http://schemas.openxmlformats.org/officeDocument/2006/relationships/hyperlink" Target="https://sensepost.com/blog/2017/liniaal-empire-through-exchange/" TargetMode="External"/><Relationship Id="rId4" Type="http://schemas.openxmlformats.org/officeDocument/2006/relationships/hyperlink" Target="https://github.com/colemination/PowerOutlook" TargetMode="External"/><Relationship Id="rId9" Type="http://schemas.openxmlformats.org/officeDocument/2006/relationships/hyperlink" Target="http://www.source-code.biz/snippets/vbasic/Base64Coder.bas.txt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>
            <a:spLocks noGrp="1"/>
          </p:cNvSpPr>
          <p:nvPr>
            <p:ph type="ctrTitle"/>
          </p:nvPr>
        </p:nvSpPr>
        <p:spPr>
          <a:xfrm>
            <a:off x="1028475" y="0"/>
            <a:ext cx="5238600" cy="402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Abusing Outlook Part II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22000" b="7000"/>
          </a:stretch>
        </a:blipFill>
        <a:effectLst/>
      </p:bgPr>
    </p:bg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 txBox="1">
            <a:spLocks noGrp="1"/>
          </p:cNvSpPr>
          <p:nvPr>
            <p:ph type="title"/>
          </p:nvPr>
        </p:nvSpPr>
        <p:spPr>
          <a:xfrm>
            <a:off x="1104900" y="276075"/>
            <a:ext cx="6724500" cy="74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/>
              <a:t>Abuse Forms feature of Outlook</a:t>
            </a:r>
          </a:p>
        </p:txBody>
      </p:sp>
      <p:sp>
        <p:nvSpPr>
          <p:cNvPr id="191" name="Shape 191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04449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 txBox="1">
            <a:spLocks noGrp="1"/>
          </p:cNvSpPr>
          <p:nvPr>
            <p:ph type="body" idx="1"/>
          </p:nvPr>
        </p:nvSpPr>
        <p:spPr>
          <a:xfrm>
            <a:off x="1101375" y="1311550"/>
            <a:ext cx="3681900" cy="353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-US" b="1" dirty="0">
                <a:solidFill>
                  <a:schemeClr val="tx1"/>
                </a:solidFill>
                <a:cs typeface="Calibri" panose="020F0502020204030204" pitchFamily="34" charset="0"/>
              </a:rPr>
              <a:t>Credential Theft</a:t>
            </a:r>
            <a:endParaRPr b="1" dirty="0"/>
          </a:p>
          <a:p>
            <a:pPr marL="393700" lvl="1"/>
            <a:r>
              <a:rPr lang="en-US" sz="1600" dirty="0">
                <a:solidFill>
                  <a:schemeClr val="tx1"/>
                </a:solidFill>
                <a:cs typeface="Calibri" panose="020F0502020204030204" pitchFamily="34" charset="0"/>
              </a:rPr>
              <a:t>Monitor and block all outwards communications on port 445/</a:t>
            </a:r>
            <a:r>
              <a:rPr lang="en-US" sz="1600" dirty="0" err="1">
                <a:solidFill>
                  <a:schemeClr val="tx1"/>
                </a:solidFill>
                <a:cs typeface="Calibri" panose="020F0502020204030204" pitchFamily="34" charset="0"/>
              </a:rPr>
              <a:t>tcp</a:t>
            </a:r>
            <a:r>
              <a:rPr lang="en-US" sz="1600" dirty="0">
                <a:solidFill>
                  <a:schemeClr val="tx1"/>
                </a:solidFill>
                <a:cs typeface="Calibri" panose="020F0502020204030204" pitchFamily="34" charset="0"/>
              </a:rPr>
              <a:t>, 137/</a:t>
            </a:r>
            <a:r>
              <a:rPr lang="en-US" sz="1600" dirty="0" err="1">
                <a:solidFill>
                  <a:schemeClr val="tx1"/>
                </a:solidFill>
                <a:cs typeface="Calibri" panose="020F0502020204030204" pitchFamily="34" charset="0"/>
              </a:rPr>
              <a:t>tcp</a:t>
            </a:r>
            <a:r>
              <a:rPr lang="en-US" sz="1600" dirty="0">
                <a:solidFill>
                  <a:schemeClr val="tx1"/>
                </a:solidFill>
                <a:cs typeface="Calibri" panose="020F0502020204030204" pitchFamily="34" charset="0"/>
              </a:rPr>
              <a:t>, 139/</a:t>
            </a:r>
            <a:r>
              <a:rPr lang="en-US" sz="1600" dirty="0" err="1">
                <a:solidFill>
                  <a:schemeClr val="tx1"/>
                </a:solidFill>
                <a:cs typeface="Calibri" panose="020F0502020204030204" pitchFamily="34" charset="0"/>
              </a:rPr>
              <a:t>tcp</a:t>
            </a:r>
            <a:r>
              <a:rPr lang="en-US" sz="1600" dirty="0">
                <a:solidFill>
                  <a:schemeClr val="tx1"/>
                </a:solidFill>
                <a:cs typeface="Calibri" panose="020F0502020204030204" pitchFamily="34" charset="0"/>
              </a:rPr>
              <a:t>, along with 137/</a:t>
            </a:r>
            <a:r>
              <a:rPr lang="en-US" sz="1600" dirty="0" err="1">
                <a:solidFill>
                  <a:schemeClr val="tx1"/>
                </a:solidFill>
                <a:cs typeface="Calibri" panose="020F0502020204030204" pitchFamily="34" charset="0"/>
              </a:rPr>
              <a:t>udp</a:t>
            </a:r>
            <a:r>
              <a:rPr lang="en-US" sz="1600" dirty="0">
                <a:solidFill>
                  <a:schemeClr val="tx1"/>
                </a:solidFill>
                <a:cs typeface="Calibri" panose="020F0502020204030204" pitchFamily="34" charset="0"/>
              </a:rPr>
              <a:t> and 139/</a:t>
            </a:r>
            <a:r>
              <a:rPr lang="en-US" sz="1600" dirty="0" err="1">
                <a:solidFill>
                  <a:schemeClr val="tx1"/>
                </a:solidFill>
                <a:cs typeface="Calibri" panose="020F0502020204030204" pitchFamily="34" charset="0"/>
              </a:rPr>
              <a:t>udp</a:t>
            </a:r>
            <a:r>
              <a:rPr lang="en-US" sz="1600" dirty="0">
                <a:solidFill>
                  <a:schemeClr val="tx1"/>
                </a:solidFill>
                <a:cs typeface="Calibri" panose="020F0502020204030204" pitchFamily="34" charset="0"/>
              </a:rPr>
              <a:t>.</a:t>
            </a:r>
          </a:p>
          <a:p>
            <a:pPr marL="393700" lvl="1"/>
            <a:r>
              <a:rPr lang="en-US" sz="1600" dirty="0">
                <a:solidFill>
                  <a:schemeClr val="tx1"/>
                </a:solidFill>
                <a:cs typeface="Calibri" panose="020F0502020204030204" pitchFamily="34" charset="0"/>
              </a:rPr>
              <a:t>Block NT LAN Manager (NTLM) Single Sign-on (SSO) authentication.</a:t>
            </a:r>
          </a:p>
          <a:p>
            <a:pPr marL="393700" lvl="1"/>
            <a:r>
              <a:rPr lang="en-US" sz="1600" dirty="0">
                <a:solidFill>
                  <a:schemeClr val="tx1"/>
                </a:solidFill>
                <a:cs typeface="Calibri" panose="020F0502020204030204" pitchFamily="34" charset="0"/>
              </a:rPr>
              <a:t>Always use complex passwords, that cannot be cracked easily even if </a:t>
            </a:r>
            <a:r>
              <a:rPr lang="en-US" sz="1600" dirty="0" smtClean="0">
                <a:solidFill>
                  <a:schemeClr val="tx1"/>
                </a:solidFill>
                <a:cs typeface="Calibri" panose="020F0502020204030204" pitchFamily="34" charset="0"/>
              </a:rPr>
              <a:t>the </a:t>
            </a:r>
            <a:r>
              <a:rPr lang="en-US" sz="1600" dirty="0">
                <a:solidFill>
                  <a:schemeClr val="tx1"/>
                </a:solidFill>
                <a:cs typeface="Calibri" panose="020F0502020204030204" pitchFamily="34" charset="0"/>
              </a:rPr>
              <a:t>hashes are </a:t>
            </a:r>
            <a:r>
              <a:rPr lang="en-US" sz="1600" dirty="0" smtClean="0">
                <a:solidFill>
                  <a:schemeClr val="tx1"/>
                </a:solidFill>
                <a:cs typeface="Calibri" panose="020F0502020204030204" pitchFamily="34" charset="0"/>
              </a:rPr>
              <a:t>stolen.</a:t>
            </a:r>
            <a:endParaRPr sz="1600" dirty="0"/>
          </a:p>
        </p:txBody>
      </p:sp>
      <p:sp>
        <p:nvSpPr>
          <p:cNvPr id="166" name="Shape 166"/>
          <p:cNvSpPr txBox="1">
            <a:spLocks noGrp="1"/>
          </p:cNvSpPr>
          <p:nvPr>
            <p:ph type="title"/>
          </p:nvPr>
        </p:nvSpPr>
        <p:spPr>
          <a:xfrm>
            <a:off x="1101386" y="272850"/>
            <a:ext cx="7574400" cy="74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/>
              <a:t>Detection / Prevention of such attacks</a:t>
            </a:r>
          </a:p>
        </p:txBody>
      </p:sp>
      <p:sp>
        <p:nvSpPr>
          <p:cNvPr id="167" name="Shape 167"/>
          <p:cNvSpPr txBox="1">
            <a:spLocks noGrp="1"/>
          </p:cNvSpPr>
          <p:nvPr>
            <p:ph type="body" idx="2"/>
          </p:nvPr>
        </p:nvSpPr>
        <p:spPr>
          <a:xfrm>
            <a:off x="5004949" y="1311550"/>
            <a:ext cx="3681900" cy="353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-US" b="1" dirty="0">
                <a:solidFill>
                  <a:schemeClr val="tx1"/>
                </a:solidFill>
                <a:cs typeface="Calibri" panose="020F0502020204030204" pitchFamily="34" charset="0"/>
              </a:rPr>
              <a:t>Outlook Attacks </a:t>
            </a:r>
            <a:endParaRPr lang="en-US" b="1" dirty="0" smtClean="0">
              <a:solidFill>
                <a:schemeClr val="tx1"/>
              </a:solidFill>
              <a:cs typeface="Calibri" panose="020F0502020204030204" pitchFamily="34" charset="0"/>
            </a:endParaRPr>
          </a:p>
          <a:p>
            <a:pPr marL="393700" lvl="1"/>
            <a:r>
              <a:rPr lang="en-US" sz="1600" dirty="0">
                <a:solidFill>
                  <a:schemeClr val="tx1"/>
                </a:solidFill>
                <a:cs typeface="Calibri" panose="020F0502020204030204" pitchFamily="34" charset="0"/>
              </a:rPr>
              <a:t>Use </a:t>
            </a:r>
            <a:r>
              <a:rPr lang="en-US" sz="1600" dirty="0" err="1">
                <a:solidFill>
                  <a:schemeClr val="tx1"/>
                </a:solidFill>
                <a:cs typeface="Calibri" panose="020F0502020204030204" pitchFamily="34" charset="0"/>
                <a:hlinkClick r:id="rId3"/>
              </a:rPr>
              <a:t>notruler</a:t>
            </a:r>
            <a:r>
              <a:rPr lang="en-US" sz="1600" dirty="0">
                <a:solidFill>
                  <a:schemeClr val="tx1"/>
                </a:solidFill>
                <a:cs typeface="Calibri" panose="020F0502020204030204" pitchFamily="34" charset="0"/>
              </a:rPr>
              <a:t> tool for detecting attacks which are performed using ruler.</a:t>
            </a:r>
          </a:p>
          <a:p>
            <a:pPr marL="393700" lvl="1"/>
            <a:r>
              <a:rPr lang="en-US" sz="1600" dirty="0">
                <a:solidFill>
                  <a:schemeClr val="tx1"/>
                </a:solidFill>
                <a:cs typeface="Calibri" panose="020F0502020204030204" pitchFamily="34" charset="0"/>
              </a:rPr>
              <a:t>Apply the security patches</a:t>
            </a:r>
            <a:r>
              <a:rPr lang="en-US" sz="1600" dirty="0" smtClean="0">
                <a:solidFill>
                  <a:schemeClr val="tx1"/>
                </a:solidFill>
                <a:cs typeface="Calibri" panose="020F0502020204030204" pitchFamily="34" charset="0"/>
              </a:rPr>
              <a:t>.</a:t>
            </a:r>
          </a:p>
          <a:p>
            <a:pPr marL="393700" lvl="1"/>
            <a:r>
              <a:rPr lang="en-US" sz="1600" dirty="0"/>
              <a:t>Enable Attack Surface Reduction Rules (</a:t>
            </a:r>
            <a:r>
              <a:rPr lang="en-US" sz="1600" dirty="0">
                <a:hlinkClick r:id="rId4"/>
              </a:rPr>
              <a:t>ASR</a:t>
            </a:r>
            <a:r>
              <a:rPr lang="en-US" sz="1600" dirty="0"/>
              <a:t>) in exploit guard.</a:t>
            </a:r>
            <a:br>
              <a:rPr lang="en-US" sz="1600" dirty="0"/>
            </a:br>
            <a:r>
              <a:rPr lang="en-US" sz="1600" b="1" dirty="0"/>
              <a:t>Note:- </a:t>
            </a:r>
            <a:r>
              <a:rPr lang="en-US" sz="1600" dirty="0"/>
              <a:t>Exploit Guard ASR is only supported in windows 10 enterprise edition 1709 and above versions and windows server 2016.</a:t>
            </a:r>
            <a:endParaRPr lang="en-IN" sz="1600" dirty="0"/>
          </a:p>
          <a:p>
            <a:pPr marL="393700" lvl="1"/>
            <a:endParaRPr lang="en-US" sz="1600" dirty="0">
              <a:solidFill>
                <a:schemeClr val="tx1"/>
              </a:solidFill>
              <a:cs typeface="Calibri" panose="020F0502020204030204" pitchFamily="34" charset="0"/>
            </a:endParaRPr>
          </a:p>
        </p:txBody>
      </p:sp>
      <p:sp>
        <p:nvSpPr>
          <p:cNvPr id="168" name="Shape 168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10037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 txBox="1">
            <a:spLocks noGrp="1"/>
          </p:cNvSpPr>
          <p:nvPr>
            <p:ph type="title"/>
          </p:nvPr>
        </p:nvSpPr>
        <p:spPr>
          <a:xfrm>
            <a:off x="1104900" y="276075"/>
            <a:ext cx="6724500" cy="74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/>
              <a:t>Covert C2C server using outlook</a:t>
            </a:r>
            <a:endParaRPr dirty="0"/>
          </a:p>
        </p:txBody>
      </p:sp>
      <p:sp>
        <p:nvSpPr>
          <p:cNvPr id="174" name="Shape 174"/>
          <p:cNvSpPr txBox="1">
            <a:spLocks noGrp="1"/>
          </p:cNvSpPr>
          <p:nvPr>
            <p:ph type="body" idx="1"/>
          </p:nvPr>
        </p:nvSpPr>
        <p:spPr>
          <a:xfrm>
            <a:off x="1104900" y="1224350"/>
            <a:ext cx="2423100" cy="354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8100" lvl="0" indent="0">
              <a:spcBef>
                <a:spcPts val="0"/>
              </a:spcBef>
              <a:buNone/>
            </a:pPr>
            <a:r>
              <a:rPr lang="en-US" dirty="0"/>
              <a:t>Getting access to an internal network is always great, keeping this access can be a whole other challenge. </a:t>
            </a:r>
          </a:p>
        </p:txBody>
      </p:sp>
      <p:sp>
        <p:nvSpPr>
          <p:cNvPr id="175" name="Shape 175"/>
          <p:cNvSpPr txBox="1">
            <a:spLocks noGrp="1"/>
          </p:cNvSpPr>
          <p:nvPr>
            <p:ph type="body" idx="2"/>
          </p:nvPr>
        </p:nvSpPr>
        <p:spPr>
          <a:xfrm>
            <a:off x="3652189" y="1224350"/>
            <a:ext cx="2423100" cy="354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8100" lvl="0" indent="0">
              <a:spcBef>
                <a:spcPts val="0"/>
              </a:spcBef>
              <a:buNone/>
            </a:pPr>
            <a:r>
              <a:rPr lang="en-US" dirty="0"/>
              <a:t>At times we want to fly below the radar and ensure our access doesn’t get detected or blocked by traditional network based solutions. </a:t>
            </a:r>
          </a:p>
        </p:txBody>
      </p:sp>
      <p:sp>
        <p:nvSpPr>
          <p:cNvPr id="176" name="Shape 176"/>
          <p:cNvSpPr txBox="1">
            <a:spLocks noGrp="1"/>
          </p:cNvSpPr>
          <p:nvPr>
            <p:ph type="body" idx="3"/>
          </p:nvPr>
        </p:nvSpPr>
        <p:spPr>
          <a:xfrm>
            <a:off x="6199478" y="1224350"/>
            <a:ext cx="2423100" cy="354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8100" lvl="0" indent="0">
              <a:spcBef>
                <a:spcPts val="0"/>
              </a:spcBef>
              <a:buNone/>
            </a:pPr>
            <a:r>
              <a:rPr lang="en-US" dirty="0"/>
              <a:t>To this end, communicating directly through an Exchange server can be very beneficial and solve both </a:t>
            </a:r>
            <a:r>
              <a:rPr lang="en-US" dirty="0" smtClean="0"/>
              <a:t>challenges</a:t>
            </a:r>
            <a:endParaRPr lang="en-US" dirty="0"/>
          </a:p>
        </p:txBody>
      </p:sp>
      <p:sp>
        <p:nvSpPr>
          <p:cNvPr id="177" name="Shape 177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 txBox="1">
            <a:spLocks noGrp="1"/>
          </p:cNvSpPr>
          <p:nvPr>
            <p:ph type="title"/>
          </p:nvPr>
        </p:nvSpPr>
        <p:spPr>
          <a:xfrm>
            <a:off x="1104900" y="276075"/>
            <a:ext cx="6724500" cy="74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/>
              <a:t>Covert C2C server using outlook</a:t>
            </a:r>
            <a:endParaRPr dirty="0"/>
          </a:p>
        </p:txBody>
      </p:sp>
      <p:sp>
        <p:nvSpPr>
          <p:cNvPr id="197" name="Shape 197"/>
          <p:cNvSpPr/>
          <p:nvPr/>
        </p:nvSpPr>
        <p:spPr>
          <a:xfrm>
            <a:off x="3450538" y="1808525"/>
            <a:ext cx="2412300" cy="2412300"/>
          </a:xfrm>
          <a:prstGeom prst="ellipse">
            <a:avLst/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endParaRPr lang="en" sz="1800" b="1" dirty="0" smtClean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0" algn="ctr"/>
            <a:endParaRPr lang="en" sz="1800" b="1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0" algn="ctr"/>
            <a:endParaRPr lang="en" sz="1800" b="1" dirty="0" smtClean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0" algn="ctr"/>
            <a:endParaRPr lang="en" sz="1800" b="1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0" algn="ctr"/>
            <a:r>
              <a:rPr lang="en" sz="1800" b="1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Exchange</a:t>
            </a:r>
            <a:endParaRPr sz="1800" b="1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8" name="Shape 198"/>
          <p:cNvSpPr/>
          <p:nvPr/>
        </p:nvSpPr>
        <p:spPr>
          <a:xfrm>
            <a:off x="1389800" y="1808525"/>
            <a:ext cx="2412300" cy="2412300"/>
          </a:xfrm>
          <a:prstGeom prst="ellipse">
            <a:avLst/>
          </a:prstGeom>
          <a:solidFill>
            <a:srgbClr val="FF8700">
              <a:alpha val="853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" sz="72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👤</a:t>
            </a:r>
            <a:r>
              <a:rPr lang="en" sz="18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Attacker</a:t>
            </a:r>
            <a:endParaRPr sz="1800" b="1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9" name="Shape 199"/>
          <p:cNvSpPr/>
          <p:nvPr/>
        </p:nvSpPr>
        <p:spPr>
          <a:xfrm>
            <a:off x="5511277" y="1808525"/>
            <a:ext cx="2412300" cy="2412300"/>
          </a:xfrm>
          <a:prstGeom prst="ellipse">
            <a:avLst/>
          </a:prstGeom>
          <a:solidFill>
            <a:srgbClr val="FF8700">
              <a:alpha val="853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" sz="72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👤</a:t>
            </a:r>
            <a:r>
              <a:rPr lang="en" sz="18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Victim</a:t>
            </a:r>
            <a:endParaRPr sz="1800" b="1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0" name="Shape 200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grpSp>
        <p:nvGrpSpPr>
          <p:cNvPr id="23" name="Shape 388"/>
          <p:cNvGrpSpPr/>
          <p:nvPr/>
        </p:nvGrpSpPr>
        <p:grpSpPr>
          <a:xfrm>
            <a:off x="4206688" y="2341705"/>
            <a:ext cx="900000" cy="900000"/>
            <a:chOff x="1236875" y="1623900"/>
            <a:chExt cx="465200" cy="455475"/>
          </a:xfrm>
          <a:noFill/>
        </p:grpSpPr>
        <p:sp>
          <p:nvSpPr>
            <p:cNvPr id="24" name="Shape 389"/>
            <p:cNvSpPr/>
            <p:nvPr/>
          </p:nvSpPr>
          <p:spPr>
            <a:xfrm>
              <a:off x="1236875" y="1623900"/>
              <a:ext cx="465200" cy="445125"/>
            </a:xfrm>
            <a:custGeom>
              <a:avLst/>
              <a:gdLst/>
              <a:ahLst/>
              <a:cxnLst/>
              <a:rect l="0" t="0" r="0" b="0"/>
              <a:pathLst>
                <a:path w="18608" h="17805" fill="none" extrusionOk="0">
                  <a:moveTo>
                    <a:pt x="13493" y="14127"/>
                  </a:moveTo>
                  <a:lnTo>
                    <a:pt x="18608" y="17804"/>
                  </a:lnTo>
                  <a:lnTo>
                    <a:pt x="18608" y="17804"/>
                  </a:lnTo>
                  <a:lnTo>
                    <a:pt x="18608" y="17731"/>
                  </a:lnTo>
                  <a:lnTo>
                    <a:pt x="18608" y="6723"/>
                  </a:lnTo>
                  <a:lnTo>
                    <a:pt x="9304" y="1"/>
                  </a:lnTo>
                  <a:lnTo>
                    <a:pt x="1" y="6723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1" y="17804"/>
                  </a:lnTo>
                  <a:lnTo>
                    <a:pt x="5115" y="14127"/>
                  </a:lnTo>
                </a:path>
              </a:pathLst>
            </a:custGeom>
            <a:grp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Shape 390"/>
            <p:cNvSpPr/>
            <p:nvPr/>
          </p:nvSpPr>
          <p:spPr>
            <a:xfrm>
              <a:off x="1244800" y="2078750"/>
              <a:ext cx="449375" cy="625"/>
            </a:xfrm>
            <a:custGeom>
              <a:avLst/>
              <a:gdLst/>
              <a:ahLst/>
              <a:cxnLst/>
              <a:rect l="0" t="0" r="0" b="0"/>
              <a:pathLst>
                <a:path w="17975" h="25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98" y="0"/>
                  </a:lnTo>
                  <a:lnTo>
                    <a:pt x="171" y="24"/>
                  </a:lnTo>
                  <a:lnTo>
                    <a:pt x="17804" y="24"/>
                  </a:lnTo>
                  <a:lnTo>
                    <a:pt x="17804" y="24"/>
                  </a:lnTo>
                  <a:lnTo>
                    <a:pt x="17877" y="0"/>
                  </a:lnTo>
                  <a:lnTo>
                    <a:pt x="17974" y="0"/>
                  </a:lnTo>
                </a:path>
              </a:pathLst>
            </a:custGeom>
            <a:grp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Shape 391"/>
            <p:cNvSpPr/>
            <p:nvPr/>
          </p:nvSpPr>
          <p:spPr>
            <a:xfrm>
              <a:off x="1236875" y="1791950"/>
              <a:ext cx="465200" cy="171725"/>
            </a:xfrm>
            <a:custGeom>
              <a:avLst/>
              <a:gdLst/>
              <a:ahLst/>
              <a:cxnLst/>
              <a:rect l="0" t="0" r="0" b="0"/>
              <a:pathLst>
                <a:path w="18608" h="6869" fill="none" extrusionOk="0">
                  <a:moveTo>
                    <a:pt x="18608" y="1"/>
                  </a:moveTo>
                  <a:lnTo>
                    <a:pt x="9450" y="6820"/>
                  </a:lnTo>
                  <a:lnTo>
                    <a:pt x="9450" y="6820"/>
                  </a:lnTo>
                  <a:lnTo>
                    <a:pt x="9377" y="6845"/>
                  </a:lnTo>
                  <a:lnTo>
                    <a:pt x="9304" y="6869"/>
                  </a:lnTo>
                  <a:lnTo>
                    <a:pt x="9304" y="6869"/>
                  </a:lnTo>
                  <a:lnTo>
                    <a:pt x="9231" y="6845"/>
                  </a:lnTo>
                  <a:lnTo>
                    <a:pt x="9158" y="6820"/>
                  </a:lnTo>
                  <a:lnTo>
                    <a:pt x="1" y="1"/>
                  </a:lnTo>
                </a:path>
              </a:pathLst>
            </a:custGeom>
            <a:grp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Shape 392"/>
            <p:cNvSpPr/>
            <p:nvPr/>
          </p:nvSpPr>
          <p:spPr>
            <a:xfrm>
              <a:off x="1330025" y="1750550"/>
              <a:ext cx="278900" cy="110850"/>
            </a:xfrm>
            <a:custGeom>
              <a:avLst/>
              <a:gdLst/>
              <a:ahLst/>
              <a:cxnLst/>
              <a:rect l="0" t="0" r="0" b="0"/>
              <a:pathLst>
                <a:path w="11156" h="4434" fill="none" extrusionOk="0">
                  <a:moveTo>
                    <a:pt x="1" y="4433"/>
                  </a:moveTo>
                  <a:lnTo>
                    <a:pt x="1" y="1"/>
                  </a:lnTo>
                  <a:lnTo>
                    <a:pt x="11155" y="1"/>
                  </a:lnTo>
                  <a:lnTo>
                    <a:pt x="11155" y="4433"/>
                  </a:lnTo>
                </a:path>
              </a:pathLst>
            </a:custGeom>
            <a:grp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Shape 393"/>
            <p:cNvSpPr/>
            <p:nvPr/>
          </p:nvSpPr>
          <p:spPr>
            <a:xfrm>
              <a:off x="1402500" y="1810225"/>
              <a:ext cx="133975" cy="25"/>
            </a:xfrm>
            <a:custGeom>
              <a:avLst/>
              <a:gdLst/>
              <a:ahLst/>
              <a:cxnLst/>
              <a:rect l="0" t="0" r="0" b="0"/>
              <a:pathLst>
                <a:path w="5359" h="1" fill="none" extrusionOk="0">
                  <a:moveTo>
                    <a:pt x="0" y="0"/>
                  </a:moveTo>
                  <a:lnTo>
                    <a:pt x="5358" y="0"/>
                  </a:lnTo>
                </a:path>
              </a:pathLst>
            </a:custGeom>
            <a:grp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Shape 394"/>
            <p:cNvSpPr/>
            <p:nvPr/>
          </p:nvSpPr>
          <p:spPr>
            <a:xfrm>
              <a:off x="1402500" y="1844325"/>
              <a:ext cx="133975" cy="25"/>
            </a:xfrm>
            <a:custGeom>
              <a:avLst/>
              <a:gdLst/>
              <a:ahLst/>
              <a:cxnLst/>
              <a:rect l="0" t="0" r="0" b="0"/>
              <a:pathLst>
                <a:path w="5359" h="1" fill="none" extrusionOk="0">
                  <a:moveTo>
                    <a:pt x="0" y="0"/>
                  </a:moveTo>
                  <a:lnTo>
                    <a:pt x="5358" y="0"/>
                  </a:lnTo>
                </a:path>
              </a:pathLst>
            </a:custGeom>
            <a:grp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Shape 395"/>
            <p:cNvSpPr/>
            <p:nvPr/>
          </p:nvSpPr>
          <p:spPr>
            <a:xfrm>
              <a:off x="1402500" y="1878425"/>
              <a:ext cx="85250" cy="25"/>
            </a:xfrm>
            <a:custGeom>
              <a:avLst/>
              <a:gdLst/>
              <a:ahLst/>
              <a:cxnLst/>
              <a:rect l="0" t="0" r="0" b="0"/>
              <a:pathLst>
                <a:path w="3410" h="1" fill="none" extrusionOk="0">
                  <a:moveTo>
                    <a:pt x="0" y="0"/>
                  </a:moveTo>
                  <a:lnTo>
                    <a:pt x="3410" y="0"/>
                  </a:lnTo>
                </a:path>
              </a:pathLst>
            </a:custGeom>
            <a:grp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" name="Shape 384"/>
          <p:cNvGrpSpPr/>
          <p:nvPr/>
        </p:nvGrpSpPr>
        <p:grpSpPr>
          <a:xfrm>
            <a:off x="2415689" y="2070000"/>
            <a:ext cx="391001" cy="264085"/>
            <a:chOff x="564675" y="1700625"/>
            <a:chExt cx="465200" cy="314200"/>
          </a:xfrm>
        </p:grpSpPr>
        <p:sp>
          <p:nvSpPr>
            <p:cNvPr id="32" name="Shape 385"/>
            <p:cNvSpPr/>
            <p:nvPr/>
          </p:nvSpPr>
          <p:spPr>
            <a:xfrm>
              <a:off x="564675" y="1700625"/>
              <a:ext cx="465200" cy="29250"/>
            </a:xfrm>
            <a:custGeom>
              <a:avLst/>
              <a:gdLst/>
              <a:ahLst/>
              <a:cxnLst/>
              <a:rect l="0" t="0" r="0" b="0"/>
              <a:pathLst>
                <a:path w="18608" h="1170" fill="none" extrusionOk="0">
                  <a:moveTo>
                    <a:pt x="18608" y="1170"/>
                  </a:moveTo>
                  <a:lnTo>
                    <a:pt x="18608" y="488"/>
                  </a:lnTo>
                  <a:lnTo>
                    <a:pt x="18608" y="488"/>
                  </a:lnTo>
                  <a:lnTo>
                    <a:pt x="18608" y="390"/>
                  </a:lnTo>
                  <a:lnTo>
                    <a:pt x="18559" y="293"/>
                  </a:lnTo>
                  <a:lnTo>
                    <a:pt x="18535" y="220"/>
                  </a:lnTo>
                  <a:lnTo>
                    <a:pt x="18462" y="147"/>
                  </a:lnTo>
                  <a:lnTo>
                    <a:pt x="18389" y="74"/>
                  </a:lnTo>
                  <a:lnTo>
                    <a:pt x="18316" y="49"/>
                  </a:lnTo>
                  <a:lnTo>
                    <a:pt x="18218" y="1"/>
                  </a:lnTo>
                  <a:lnTo>
                    <a:pt x="18121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49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0"/>
                  </a:lnTo>
                  <a:lnTo>
                    <a:pt x="1" y="488"/>
                  </a:lnTo>
                  <a:lnTo>
                    <a:pt x="1" y="1170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Shape 386"/>
            <p:cNvSpPr/>
            <p:nvPr/>
          </p:nvSpPr>
          <p:spPr>
            <a:xfrm>
              <a:off x="564675" y="1732300"/>
              <a:ext cx="465200" cy="272175"/>
            </a:xfrm>
            <a:custGeom>
              <a:avLst/>
              <a:gdLst/>
              <a:ahLst/>
              <a:cxnLst/>
              <a:rect l="0" t="0" r="0" b="0"/>
              <a:pathLst>
                <a:path w="18608" h="10887" fill="none" extrusionOk="0">
                  <a:moveTo>
                    <a:pt x="13493" y="7209"/>
                  </a:moveTo>
                  <a:lnTo>
                    <a:pt x="18608" y="10887"/>
                  </a:lnTo>
                  <a:lnTo>
                    <a:pt x="18608" y="10887"/>
                  </a:lnTo>
                  <a:lnTo>
                    <a:pt x="18608" y="10814"/>
                  </a:lnTo>
                  <a:lnTo>
                    <a:pt x="18608" y="0"/>
                  </a:lnTo>
                  <a:lnTo>
                    <a:pt x="9450" y="6625"/>
                  </a:lnTo>
                  <a:lnTo>
                    <a:pt x="9450" y="6625"/>
                  </a:lnTo>
                  <a:lnTo>
                    <a:pt x="9377" y="6673"/>
                  </a:lnTo>
                  <a:lnTo>
                    <a:pt x="9304" y="6673"/>
                  </a:lnTo>
                  <a:lnTo>
                    <a:pt x="9304" y="6673"/>
                  </a:lnTo>
                  <a:lnTo>
                    <a:pt x="9231" y="6673"/>
                  </a:lnTo>
                  <a:lnTo>
                    <a:pt x="9158" y="6625"/>
                  </a:lnTo>
                  <a:lnTo>
                    <a:pt x="1" y="0"/>
                  </a:lnTo>
                  <a:lnTo>
                    <a:pt x="1" y="10814"/>
                  </a:lnTo>
                  <a:lnTo>
                    <a:pt x="1" y="10814"/>
                  </a:lnTo>
                  <a:lnTo>
                    <a:pt x="1" y="10887"/>
                  </a:lnTo>
                  <a:lnTo>
                    <a:pt x="5115" y="7209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Shape 387"/>
            <p:cNvSpPr/>
            <p:nvPr/>
          </p:nvSpPr>
          <p:spPr>
            <a:xfrm>
              <a:off x="572600" y="2014200"/>
              <a:ext cx="449375" cy="625"/>
            </a:xfrm>
            <a:custGeom>
              <a:avLst/>
              <a:gdLst/>
              <a:ahLst/>
              <a:cxnLst/>
              <a:rect l="0" t="0" r="0" b="0"/>
              <a:pathLst>
                <a:path w="17975" h="25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98" y="25"/>
                  </a:lnTo>
                  <a:lnTo>
                    <a:pt x="171" y="25"/>
                  </a:lnTo>
                  <a:lnTo>
                    <a:pt x="17804" y="25"/>
                  </a:lnTo>
                  <a:lnTo>
                    <a:pt x="17804" y="25"/>
                  </a:lnTo>
                  <a:lnTo>
                    <a:pt x="17877" y="25"/>
                  </a:lnTo>
                  <a:lnTo>
                    <a:pt x="17974" y="0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" name="Shape 384"/>
          <p:cNvGrpSpPr/>
          <p:nvPr/>
        </p:nvGrpSpPr>
        <p:grpSpPr>
          <a:xfrm>
            <a:off x="4468807" y="3725924"/>
            <a:ext cx="391001" cy="264085"/>
            <a:chOff x="564675" y="1700625"/>
            <a:chExt cx="465200" cy="314200"/>
          </a:xfrm>
        </p:grpSpPr>
        <p:sp>
          <p:nvSpPr>
            <p:cNvPr id="54" name="Shape 385"/>
            <p:cNvSpPr/>
            <p:nvPr/>
          </p:nvSpPr>
          <p:spPr>
            <a:xfrm>
              <a:off x="564675" y="1700625"/>
              <a:ext cx="465200" cy="29250"/>
            </a:xfrm>
            <a:custGeom>
              <a:avLst/>
              <a:gdLst/>
              <a:ahLst/>
              <a:cxnLst/>
              <a:rect l="0" t="0" r="0" b="0"/>
              <a:pathLst>
                <a:path w="18608" h="1170" fill="none" extrusionOk="0">
                  <a:moveTo>
                    <a:pt x="18608" y="1170"/>
                  </a:moveTo>
                  <a:lnTo>
                    <a:pt x="18608" y="488"/>
                  </a:lnTo>
                  <a:lnTo>
                    <a:pt x="18608" y="488"/>
                  </a:lnTo>
                  <a:lnTo>
                    <a:pt x="18608" y="390"/>
                  </a:lnTo>
                  <a:lnTo>
                    <a:pt x="18559" y="293"/>
                  </a:lnTo>
                  <a:lnTo>
                    <a:pt x="18535" y="220"/>
                  </a:lnTo>
                  <a:lnTo>
                    <a:pt x="18462" y="147"/>
                  </a:lnTo>
                  <a:lnTo>
                    <a:pt x="18389" y="74"/>
                  </a:lnTo>
                  <a:lnTo>
                    <a:pt x="18316" y="49"/>
                  </a:lnTo>
                  <a:lnTo>
                    <a:pt x="18218" y="1"/>
                  </a:lnTo>
                  <a:lnTo>
                    <a:pt x="18121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49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0"/>
                  </a:lnTo>
                  <a:lnTo>
                    <a:pt x="1" y="488"/>
                  </a:lnTo>
                  <a:lnTo>
                    <a:pt x="1" y="1170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Shape 386"/>
            <p:cNvSpPr/>
            <p:nvPr/>
          </p:nvSpPr>
          <p:spPr>
            <a:xfrm>
              <a:off x="564675" y="1732300"/>
              <a:ext cx="465200" cy="272175"/>
            </a:xfrm>
            <a:custGeom>
              <a:avLst/>
              <a:gdLst/>
              <a:ahLst/>
              <a:cxnLst/>
              <a:rect l="0" t="0" r="0" b="0"/>
              <a:pathLst>
                <a:path w="18608" h="10887" fill="none" extrusionOk="0">
                  <a:moveTo>
                    <a:pt x="13493" y="7209"/>
                  </a:moveTo>
                  <a:lnTo>
                    <a:pt x="18608" y="10887"/>
                  </a:lnTo>
                  <a:lnTo>
                    <a:pt x="18608" y="10887"/>
                  </a:lnTo>
                  <a:lnTo>
                    <a:pt x="18608" y="10814"/>
                  </a:lnTo>
                  <a:lnTo>
                    <a:pt x="18608" y="0"/>
                  </a:lnTo>
                  <a:lnTo>
                    <a:pt x="9450" y="6625"/>
                  </a:lnTo>
                  <a:lnTo>
                    <a:pt x="9450" y="6625"/>
                  </a:lnTo>
                  <a:lnTo>
                    <a:pt x="9377" y="6673"/>
                  </a:lnTo>
                  <a:lnTo>
                    <a:pt x="9304" y="6673"/>
                  </a:lnTo>
                  <a:lnTo>
                    <a:pt x="9304" y="6673"/>
                  </a:lnTo>
                  <a:lnTo>
                    <a:pt x="9231" y="6673"/>
                  </a:lnTo>
                  <a:lnTo>
                    <a:pt x="9158" y="6625"/>
                  </a:lnTo>
                  <a:lnTo>
                    <a:pt x="1" y="0"/>
                  </a:lnTo>
                  <a:lnTo>
                    <a:pt x="1" y="10814"/>
                  </a:lnTo>
                  <a:lnTo>
                    <a:pt x="1" y="10814"/>
                  </a:lnTo>
                  <a:lnTo>
                    <a:pt x="1" y="10887"/>
                  </a:lnTo>
                  <a:lnTo>
                    <a:pt x="5115" y="7209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Shape 387"/>
            <p:cNvSpPr/>
            <p:nvPr/>
          </p:nvSpPr>
          <p:spPr>
            <a:xfrm>
              <a:off x="572600" y="2014200"/>
              <a:ext cx="449375" cy="625"/>
            </a:xfrm>
            <a:custGeom>
              <a:avLst/>
              <a:gdLst/>
              <a:ahLst/>
              <a:cxnLst/>
              <a:rect l="0" t="0" r="0" b="0"/>
              <a:pathLst>
                <a:path w="17975" h="25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98" y="25"/>
                  </a:lnTo>
                  <a:lnTo>
                    <a:pt x="171" y="25"/>
                  </a:lnTo>
                  <a:lnTo>
                    <a:pt x="17804" y="25"/>
                  </a:lnTo>
                  <a:lnTo>
                    <a:pt x="17804" y="25"/>
                  </a:lnTo>
                  <a:lnTo>
                    <a:pt x="17877" y="25"/>
                  </a:lnTo>
                  <a:lnTo>
                    <a:pt x="17974" y="0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" name="Shape 384"/>
          <p:cNvGrpSpPr/>
          <p:nvPr/>
        </p:nvGrpSpPr>
        <p:grpSpPr>
          <a:xfrm>
            <a:off x="6521789" y="2061175"/>
            <a:ext cx="391001" cy="264085"/>
            <a:chOff x="564675" y="1700625"/>
            <a:chExt cx="465200" cy="314200"/>
          </a:xfrm>
        </p:grpSpPr>
        <p:sp>
          <p:nvSpPr>
            <p:cNvPr id="58" name="Shape 385"/>
            <p:cNvSpPr/>
            <p:nvPr/>
          </p:nvSpPr>
          <p:spPr>
            <a:xfrm>
              <a:off x="564675" y="1700625"/>
              <a:ext cx="465200" cy="29250"/>
            </a:xfrm>
            <a:custGeom>
              <a:avLst/>
              <a:gdLst/>
              <a:ahLst/>
              <a:cxnLst/>
              <a:rect l="0" t="0" r="0" b="0"/>
              <a:pathLst>
                <a:path w="18608" h="1170" fill="none" extrusionOk="0">
                  <a:moveTo>
                    <a:pt x="18608" y="1170"/>
                  </a:moveTo>
                  <a:lnTo>
                    <a:pt x="18608" y="488"/>
                  </a:lnTo>
                  <a:lnTo>
                    <a:pt x="18608" y="488"/>
                  </a:lnTo>
                  <a:lnTo>
                    <a:pt x="18608" y="390"/>
                  </a:lnTo>
                  <a:lnTo>
                    <a:pt x="18559" y="293"/>
                  </a:lnTo>
                  <a:lnTo>
                    <a:pt x="18535" y="220"/>
                  </a:lnTo>
                  <a:lnTo>
                    <a:pt x="18462" y="147"/>
                  </a:lnTo>
                  <a:lnTo>
                    <a:pt x="18389" y="74"/>
                  </a:lnTo>
                  <a:lnTo>
                    <a:pt x="18316" y="49"/>
                  </a:lnTo>
                  <a:lnTo>
                    <a:pt x="18218" y="1"/>
                  </a:lnTo>
                  <a:lnTo>
                    <a:pt x="18121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49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0"/>
                  </a:lnTo>
                  <a:lnTo>
                    <a:pt x="1" y="488"/>
                  </a:lnTo>
                  <a:lnTo>
                    <a:pt x="1" y="1170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Shape 386"/>
            <p:cNvSpPr/>
            <p:nvPr/>
          </p:nvSpPr>
          <p:spPr>
            <a:xfrm>
              <a:off x="564675" y="1732300"/>
              <a:ext cx="465200" cy="272175"/>
            </a:xfrm>
            <a:custGeom>
              <a:avLst/>
              <a:gdLst/>
              <a:ahLst/>
              <a:cxnLst/>
              <a:rect l="0" t="0" r="0" b="0"/>
              <a:pathLst>
                <a:path w="18608" h="10887" fill="none" extrusionOk="0">
                  <a:moveTo>
                    <a:pt x="13493" y="7209"/>
                  </a:moveTo>
                  <a:lnTo>
                    <a:pt x="18608" y="10887"/>
                  </a:lnTo>
                  <a:lnTo>
                    <a:pt x="18608" y="10887"/>
                  </a:lnTo>
                  <a:lnTo>
                    <a:pt x="18608" y="10814"/>
                  </a:lnTo>
                  <a:lnTo>
                    <a:pt x="18608" y="0"/>
                  </a:lnTo>
                  <a:lnTo>
                    <a:pt x="9450" y="6625"/>
                  </a:lnTo>
                  <a:lnTo>
                    <a:pt x="9450" y="6625"/>
                  </a:lnTo>
                  <a:lnTo>
                    <a:pt x="9377" y="6673"/>
                  </a:lnTo>
                  <a:lnTo>
                    <a:pt x="9304" y="6673"/>
                  </a:lnTo>
                  <a:lnTo>
                    <a:pt x="9304" y="6673"/>
                  </a:lnTo>
                  <a:lnTo>
                    <a:pt x="9231" y="6673"/>
                  </a:lnTo>
                  <a:lnTo>
                    <a:pt x="9158" y="6625"/>
                  </a:lnTo>
                  <a:lnTo>
                    <a:pt x="1" y="0"/>
                  </a:lnTo>
                  <a:lnTo>
                    <a:pt x="1" y="10814"/>
                  </a:lnTo>
                  <a:lnTo>
                    <a:pt x="1" y="10814"/>
                  </a:lnTo>
                  <a:lnTo>
                    <a:pt x="1" y="10887"/>
                  </a:lnTo>
                  <a:lnTo>
                    <a:pt x="5115" y="7209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Shape 387"/>
            <p:cNvSpPr/>
            <p:nvPr/>
          </p:nvSpPr>
          <p:spPr>
            <a:xfrm>
              <a:off x="572600" y="2014200"/>
              <a:ext cx="449375" cy="625"/>
            </a:xfrm>
            <a:custGeom>
              <a:avLst/>
              <a:gdLst/>
              <a:ahLst/>
              <a:cxnLst/>
              <a:rect l="0" t="0" r="0" b="0"/>
              <a:pathLst>
                <a:path w="17975" h="25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98" y="25"/>
                  </a:lnTo>
                  <a:lnTo>
                    <a:pt x="171" y="25"/>
                  </a:lnTo>
                  <a:lnTo>
                    <a:pt x="17804" y="25"/>
                  </a:lnTo>
                  <a:lnTo>
                    <a:pt x="17804" y="25"/>
                  </a:lnTo>
                  <a:lnTo>
                    <a:pt x="17877" y="25"/>
                  </a:lnTo>
                  <a:lnTo>
                    <a:pt x="17974" y="0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" name="Shape 384"/>
          <p:cNvGrpSpPr/>
          <p:nvPr/>
        </p:nvGrpSpPr>
        <p:grpSpPr>
          <a:xfrm>
            <a:off x="4463178" y="3726789"/>
            <a:ext cx="391001" cy="264085"/>
            <a:chOff x="564675" y="1700625"/>
            <a:chExt cx="465200" cy="314200"/>
          </a:xfrm>
        </p:grpSpPr>
        <p:sp>
          <p:nvSpPr>
            <p:cNvPr id="62" name="Shape 385"/>
            <p:cNvSpPr/>
            <p:nvPr/>
          </p:nvSpPr>
          <p:spPr>
            <a:xfrm>
              <a:off x="564675" y="1700625"/>
              <a:ext cx="465200" cy="29250"/>
            </a:xfrm>
            <a:custGeom>
              <a:avLst/>
              <a:gdLst/>
              <a:ahLst/>
              <a:cxnLst/>
              <a:rect l="0" t="0" r="0" b="0"/>
              <a:pathLst>
                <a:path w="18608" h="1170" fill="none" extrusionOk="0">
                  <a:moveTo>
                    <a:pt x="18608" y="1170"/>
                  </a:moveTo>
                  <a:lnTo>
                    <a:pt x="18608" y="488"/>
                  </a:lnTo>
                  <a:lnTo>
                    <a:pt x="18608" y="488"/>
                  </a:lnTo>
                  <a:lnTo>
                    <a:pt x="18608" y="390"/>
                  </a:lnTo>
                  <a:lnTo>
                    <a:pt x="18559" y="293"/>
                  </a:lnTo>
                  <a:lnTo>
                    <a:pt x="18535" y="220"/>
                  </a:lnTo>
                  <a:lnTo>
                    <a:pt x="18462" y="147"/>
                  </a:lnTo>
                  <a:lnTo>
                    <a:pt x="18389" y="74"/>
                  </a:lnTo>
                  <a:lnTo>
                    <a:pt x="18316" y="49"/>
                  </a:lnTo>
                  <a:lnTo>
                    <a:pt x="18218" y="1"/>
                  </a:lnTo>
                  <a:lnTo>
                    <a:pt x="18121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49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0"/>
                  </a:lnTo>
                  <a:lnTo>
                    <a:pt x="1" y="488"/>
                  </a:lnTo>
                  <a:lnTo>
                    <a:pt x="1" y="1170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Shape 386"/>
            <p:cNvSpPr/>
            <p:nvPr/>
          </p:nvSpPr>
          <p:spPr>
            <a:xfrm>
              <a:off x="564675" y="1732300"/>
              <a:ext cx="465200" cy="272175"/>
            </a:xfrm>
            <a:custGeom>
              <a:avLst/>
              <a:gdLst/>
              <a:ahLst/>
              <a:cxnLst/>
              <a:rect l="0" t="0" r="0" b="0"/>
              <a:pathLst>
                <a:path w="18608" h="10887" fill="none" extrusionOk="0">
                  <a:moveTo>
                    <a:pt x="13493" y="7209"/>
                  </a:moveTo>
                  <a:lnTo>
                    <a:pt x="18608" y="10887"/>
                  </a:lnTo>
                  <a:lnTo>
                    <a:pt x="18608" y="10887"/>
                  </a:lnTo>
                  <a:lnTo>
                    <a:pt x="18608" y="10814"/>
                  </a:lnTo>
                  <a:lnTo>
                    <a:pt x="18608" y="0"/>
                  </a:lnTo>
                  <a:lnTo>
                    <a:pt x="9450" y="6625"/>
                  </a:lnTo>
                  <a:lnTo>
                    <a:pt x="9450" y="6625"/>
                  </a:lnTo>
                  <a:lnTo>
                    <a:pt x="9377" y="6673"/>
                  </a:lnTo>
                  <a:lnTo>
                    <a:pt x="9304" y="6673"/>
                  </a:lnTo>
                  <a:lnTo>
                    <a:pt x="9304" y="6673"/>
                  </a:lnTo>
                  <a:lnTo>
                    <a:pt x="9231" y="6673"/>
                  </a:lnTo>
                  <a:lnTo>
                    <a:pt x="9158" y="6625"/>
                  </a:lnTo>
                  <a:lnTo>
                    <a:pt x="1" y="0"/>
                  </a:lnTo>
                  <a:lnTo>
                    <a:pt x="1" y="10814"/>
                  </a:lnTo>
                  <a:lnTo>
                    <a:pt x="1" y="10814"/>
                  </a:lnTo>
                  <a:lnTo>
                    <a:pt x="1" y="10887"/>
                  </a:lnTo>
                  <a:lnTo>
                    <a:pt x="5115" y="7209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Shape 387"/>
            <p:cNvSpPr/>
            <p:nvPr/>
          </p:nvSpPr>
          <p:spPr>
            <a:xfrm>
              <a:off x="572600" y="2014200"/>
              <a:ext cx="449375" cy="625"/>
            </a:xfrm>
            <a:custGeom>
              <a:avLst/>
              <a:gdLst/>
              <a:ahLst/>
              <a:cxnLst/>
              <a:rect l="0" t="0" r="0" b="0"/>
              <a:pathLst>
                <a:path w="17975" h="25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98" y="25"/>
                  </a:lnTo>
                  <a:lnTo>
                    <a:pt x="171" y="25"/>
                  </a:lnTo>
                  <a:lnTo>
                    <a:pt x="17804" y="25"/>
                  </a:lnTo>
                  <a:lnTo>
                    <a:pt x="17804" y="25"/>
                  </a:lnTo>
                  <a:lnTo>
                    <a:pt x="17877" y="25"/>
                  </a:lnTo>
                  <a:lnTo>
                    <a:pt x="17974" y="0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905513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0.00154 L 0.11129 0.00154 C 0.16129 0.00154 0.22274 0.09012 0.22274 0.16203 L 0.22274 0.32253 " pathEditMode="relative" rAng="0" ptsTypes="AAAA">
                                      <p:cBhvr>
                                        <p:cTn id="6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128" y="1604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7 0.00062 L 0.11233 0.00062 C 0.16285 0.00062 0.225 -0.0892 0.225 -0.16173 L 0.225 -0.32407 " pathEditMode="relative" rAng="0" ptsTypes="AAAA">
                                      <p:cBhvr>
                                        <p:cTn id="10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250" y="-1623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-4.5679E-6 L -0.11302 -4.5679E-6 C -0.16337 -4.5679E-6 -0.22517 0.0892 -0.22517 0.16204 L -0.22517 0.32439 " pathEditMode="relative" rAng="0" ptsTypes="AAAA">
                                      <p:cBhvr>
                                        <p:cTn id="14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267" y="1620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7 0.00031 L -0.11198 0.00031 C -0.16233 0.00031 -0.22414 -0.08858 -0.22414 -0.16019 L -0.22414 -0.32068 " pathEditMode="relative" rAng="0" ptsTypes="AAAA">
                                      <p:cBhvr>
                                        <p:cTn id="18" dur="2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250" y="-1604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 txBox="1">
            <a:spLocks noGrp="1"/>
          </p:cNvSpPr>
          <p:nvPr>
            <p:ph type="ctrTitle" idx="4294967295"/>
          </p:nvPr>
        </p:nvSpPr>
        <p:spPr>
          <a:xfrm>
            <a:off x="1090700" y="2650150"/>
            <a:ext cx="73674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 smtClean="0">
                <a:solidFill>
                  <a:srgbClr val="FF8700"/>
                </a:solidFill>
              </a:rPr>
              <a:t>Demo Time</a:t>
            </a:r>
            <a:endParaRPr sz="7200" dirty="0">
              <a:solidFill>
                <a:srgbClr val="FF8700"/>
              </a:solidFill>
            </a:endParaRPr>
          </a:p>
        </p:txBody>
      </p:sp>
      <p:sp>
        <p:nvSpPr>
          <p:cNvPr id="147" name="Shape 147"/>
          <p:cNvSpPr txBox="1">
            <a:spLocks noGrp="1"/>
          </p:cNvSpPr>
          <p:nvPr>
            <p:ph type="subTitle" idx="4294967295"/>
          </p:nvPr>
        </p:nvSpPr>
        <p:spPr>
          <a:xfrm>
            <a:off x="1090700" y="3640150"/>
            <a:ext cx="59013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" sz="2400" dirty="0" smtClean="0"/>
              <a:t>This is not a rocket </a:t>
            </a:r>
            <a:r>
              <a:rPr lang="en-IN" sz="2400" dirty="0" smtClean="0"/>
              <a:t>science.</a:t>
            </a:r>
            <a:endParaRPr sz="2400" dirty="0"/>
          </a:p>
        </p:txBody>
      </p:sp>
      <p:grpSp>
        <p:nvGrpSpPr>
          <p:cNvPr id="148" name="Shape 148"/>
          <p:cNvGrpSpPr/>
          <p:nvPr/>
        </p:nvGrpSpPr>
        <p:grpSpPr>
          <a:xfrm>
            <a:off x="6759209" y="507618"/>
            <a:ext cx="1645833" cy="1645812"/>
            <a:chOff x="6643075" y="3664250"/>
            <a:chExt cx="407950" cy="407975"/>
          </a:xfrm>
        </p:grpSpPr>
        <p:sp>
          <p:nvSpPr>
            <p:cNvPr id="149" name="Shape 149"/>
            <p:cNvSpPr/>
            <p:nvPr/>
          </p:nvSpPr>
          <p:spPr>
            <a:xfrm>
              <a:off x="6794075" y="3815250"/>
              <a:ext cx="211300" cy="211300"/>
            </a:xfrm>
            <a:custGeom>
              <a:avLst/>
              <a:gdLst/>
              <a:ahLst/>
              <a:cxnLst/>
              <a:rect l="0" t="0" r="0" b="0"/>
              <a:pathLst>
                <a:path w="8452" h="8452" fill="none" extrusionOk="0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w="19050" cap="rnd" cmpd="sng">
              <a:solidFill>
                <a:srgbClr val="2222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Shape 150"/>
            <p:cNvSpPr/>
            <p:nvPr/>
          </p:nvSpPr>
          <p:spPr>
            <a:xfrm>
              <a:off x="6643075" y="3664250"/>
              <a:ext cx="407950" cy="407975"/>
            </a:xfrm>
            <a:custGeom>
              <a:avLst/>
              <a:gdLst/>
              <a:ahLst/>
              <a:cxnLst/>
              <a:rect l="0" t="0" r="0" b="0"/>
              <a:pathLst>
                <a:path w="16318" h="16319" fill="none" extrusionOk="0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w="19050" cap="rnd" cmpd="sng">
              <a:solidFill>
                <a:srgbClr val="2222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1" name="Shape 151"/>
          <p:cNvGrpSpPr/>
          <p:nvPr/>
        </p:nvGrpSpPr>
        <p:grpSpPr>
          <a:xfrm rot="-587494">
            <a:off x="6662475" y="2367985"/>
            <a:ext cx="676638" cy="676644"/>
            <a:chOff x="576250" y="4319400"/>
            <a:chExt cx="442075" cy="442050"/>
          </a:xfrm>
        </p:grpSpPr>
        <p:sp>
          <p:nvSpPr>
            <p:cNvPr id="152" name="Shape 152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0" t="0" r="0" b="0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9050" cap="rnd" cmpd="sng">
              <a:solidFill>
                <a:srgbClr val="2222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Shape 153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0" t="0" r="0" b="0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9050" cap="rnd" cmpd="sng">
              <a:solidFill>
                <a:srgbClr val="2222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Shape 154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0" t="0" r="0" b="0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9050" cap="rnd" cmpd="sng">
              <a:solidFill>
                <a:srgbClr val="2222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Shape 155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0" t="0" r="0" b="0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9050" cap="rnd" cmpd="sng">
              <a:solidFill>
                <a:srgbClr val="2222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6" name="Shape 156"/>
          <p:cNvSpPr/>
          <p:nvPr/>
        </p:nvSpPr>
        <p:spPr>
          <a:xfrm>
            <a:off x="6365361" y="887713"/>
            <a:ext cx="257246" cy="245628"/>
          </a:xfrm>
          <a:custGeom>
            <a:avLst/>
            <a:gdLst/>
            <a:ahLst/>
            <a:cxnLst/>
            <a:rect l="0" t="0" r="0" b="0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87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Shape 157"/>
          <p:cNvSpPr/>
          <p:nvPr/>
        </p:nvSpPr>
        <p:spPr>
          <a:xfrm rot="2697415">
            <a:off x="8060604" y="2145273"/>
            <a:ext cx="390522" cy="372885"/>
          </a:xfrm>
          <a:custGeom>
            <a:avLst/>
            <a:gdLst/>
            <a:ahLst/>
            <a:cxnLst/>
            <a:rect l="0" t="0" r="0" b="0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87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Shape 158"/>
          <p:cNvSpPr/>
          <p:nvPr/>
        </p:nvSpPr>
        <p:spPr>
          <a:xfrm>
            <a:off x="8369546" y="1932400"/>
            <a:ext cx="156409" cy="149417"/>
          </a:xfrm>
          <a:custGeom>
            <a:avLst/>
            <a:gdLst/>
            <a:ahLst/>
            <a:cxnLst/>
            <a:rect l="0" t="0" r="0" b="0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87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Shape 159"/>
          <p:cNvSpPr/>
          <p:nvPr/>
        </p:nvSpPr>
        <p:spPr>
          <a:xfrm rot="1279885">
            <a:off x="6187127" y="1628627"/>
            <a:ext cx="156402" cy="149398"/>
          </a:xfrm>
          <a:custGeom>
            <a:avLst/>
            <a:gdLst/>
            <a:ahLst/>
            <a:cxnLst/>
            <a:rect l="0" t="0" r="0" b="0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87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Shape 160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78556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5000" t="22000" r="5000" b="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Outlook as </a:t>
            </a:r>
            <a:r>
              <a:rPr lang="en-IN" dirty="0" smtClean="0"/>
              <a:t>Detonator</a:t>
            </a:r>
            <a:endParaRPr lang="en-IN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7908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 txBox="1">
            <a:spLocks noGrp="1"/>
          </p:cNvSpPr>
          <p:nvPr>
            <p:ph type="title"/>
          </p:nvPr>
        </p:nvSpPr>
        <p:spPr>
          <a:xfrm>
            <a:off x="1104900" y="276075"/>
            <a:ext cx="6724500" cy="74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IN" dirty="0"/>
              <a:t>Outlook as Detonator</a:t>
            </a:r>
            <a:endParaRPr dirty="0"/>
          </a:p>
        </p:txBody>
      </p:sp>
      <p:sp>
        <p:nvSpPr>
          <p:cNvPr id="245" name="Shape 245"/>
          <p:cNvSpPr/>
          <p:nvPr/>
        </p:nvSpPr>
        <p:spPr>
          <a:xfrm>
            <a:off x="1753950" y="2241950"/>
            <a:ext cx="2378700" cy="1443300"/>
          </a:xfrm>
          <a:prstGeom prst="chevron">
            <a:avLst>
              <a:gd name="adj" fmla="val 25486"/>
            </a:avLst>
          </a:prstGeom>
          <a:solidFill>
            <a:srgbClr val="3333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 smtClean="0">
                <a:solidFill>
                  <a:srgbClr val="FF8700"/>
                </a:solidFill>
                <a:latin typeface="Roboto"/>
                <a:ea typeface="Roboto"/>
                <a:cs typeface="Roboto"/>
                <a:sym typeface="Roboto"/>
              </a:rPr>
              <a:t>Create macro file which contains our payload &amp; trigger.</a:t>
            </a:r>
            <a:endParaRPr sz="1800" dirty="0">
              <a:solidFill>
                <a:srgbClr val="FF87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6" name="Shape 246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sp>
        <p:nvSpPr>
          <p:cNvPr id="247" name="Shape 247"/>
          <p:cNvSpPr/>
          <p:nvPr/>
        </p:nvSpPr>
        <p:spPr>
          <a:xfrm>
            <a:off x="3853636" y="2241950"/>
            <a:ext cx="2378700" cy="1443300"/>
          </a:xfrm>
          <a:prstGeom prst="chevron">
            <a:avLst>
              <a:gd name="adj" fmla="val 25486"/>
            </a:avLst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 smtClean="0">
                <a:solidFill>
                  <a:srgbClr val="FF8700"/>
                </a:solidFill>
                <a:latin typeface="Roboto"/>
                <a:ea typeface="Roboto"/>
                <a:cs typeface="Roboto"/>
                <a:sym typeface="Roboto"/>
              </a:rPr>
              <a:t>Send the macro file to the victim.</a:t>
            </a:r>
            <a:endParaRPr sz="1800" dirty="0">
              <a:solidFill>
                <a:srgbClr val="FF87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8" name="Shape 248"/>
          <p:cNvSpPr/>
          <p:nvPr/>
        </p:nvSpPr>
        <p:spPr>
          <a:xfrm>
            <a:off x="5953321" y="2241950"/>
            <a:ext cx="2378700" cy="1443300"/>
          </a:xfrm>
          <a:prstGeom prst="chevron">
            <a:avLst>
              <a:gd name="adj" fmla="val 25486"/>
            </a:avLst>
          </a:prstGeom>
          <a:solidFill>
            <a:srgbClr val="1D1D1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 smtClean="0">
                <a:solidFill>
                  <a:srgbClr val="FF8700"/>
                </a:solidFill>
                <a:latin typeface="Roboto"/>
                <a:ea typeface="Roboto"/>
                <a:cs typeface="Roboto"/>
                <a:sym typeface="Roboto"/>
              </a:rPr>
              <a:t>Send the trigger email.</a:t>
            </a:r>
            <a:endParaRPr sz="1800" dirty="0">
              <a:solidFill>
                <a:srgbClr val="FF87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770537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 txBox="1">
            <a:spLocks noGrp="1"/>
          </p:cNvSpPr>
          <p:nvPr>
            <p:ph type="title"/>
          </p:nvPr>
        </p:nvSpPr>
        <p:spPr>
          <a:xfrm>
            <a:off x="1104900" y="276075"/>
            <a:ext cx="6724500" cy="74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IN" dirty="0"/>
              <a:t>Outlook as Detonator</a:t>
            </a:r>
            <a:endParaRPr dirty="0"/>
          </a:p>
        </p:txBody>
      </p:sp>
      <p:sp>
        <p:nvSpPr>
          <p:cNvPr id="174" name="Shape 174"/>
          <p:cNvSpPr txBox="1">
            <a:spLocks noGrp="1"/>
          </p:cNvSpPr>
          <p:nvPr>
            <p:ph type="body" idx="1"/>
          </p:nvPr>
        </p:nvSpPr>
        <p:spPr>
          <a:xfrm>
            <a:off x="1104900" y="1224350"/>
            <a:ext cx="2423100" cy="354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8100" lvl="0" indent="0">
              <a:spcBef>
                <a:spcPts val="0"/>
              </a:spcBef>
              <a:buNone/>
            </a:pPr>
            <a:r>
              <a:rPr lang="en-US" dirty="0" smtClean="0"/>
              <a:t>First part of our macro payload will contain the script which will read / monitor users emails. </a:t>
            </a:r>
            <a:endParaRPr lang="en-US" dirty="0"/>
          </a:p>
        </p:txBody>
      </p:sp>
      <p:sp>
        <p:nvSpPr>
          <p:cNvPr id="175" name="Shape 175"/>
          <p:cNvSpPr txBox="1">
            <a:spLocks noGrp="1"/>
          </p:cNvSpPr>
          <p:nvPr>
            <p:ph type="body" idx="2"/>
          </p:nvPr>
        </p:nvSpPr>
        <p:spPr>
          <a:xfrm>
            <a:off x="3652189" y="1224350"/>
            <a:ext cx="2423100" cy="354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8100" lvl="0" indent="0">
              <a:spcBef>
                <a:spcPts val="0"/>
              </a:spcBef>
              <a:buNone/>
            </a:pPr>
            <a:r>
              <a:rPr lang="en-US" dirty="0" smtClean="0"/>
              <a:t>Second part of our payload will contain the script which can automate / bypass the outlook security dialog box settings. </a:t>
            </a:r>
            <a:endParaRPr lang="en-US" dirty="0"/>
          </a:p>
        </p:txBody>
      </p:sp>
      <p:sp>
        <p:nvSpPr>
          <p:cNvPr id="176" name="Shape 176"/>
          <p:cNvSpPr txBox="1">
            <a:spLocks noGrp="1"/>
          </p:cNvSpPr>
          <p:nvPr>
            <p:ph type="body" idx="3"/>
          </p:nvPr>
        </p:nvSpPr>
        <p:spPr>
          <a:xfrm>
            <a:off x="6199478" y="1224350"/>
            <a:ext cx="2423100" cy="354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8100" lvl="0" indent="0">
              <a:spcBef>
                <a:spcPts val="0"/>
              </a:spcBef>
              <a:buNone/>
            </a:pPr>
            <a:r>
              <a:rPr lang="en-US" dirty="0" smtClean="0"/>
              <a:t>Third part of our payload will contain our #</a:t>
            </a:r>
            <a:r>
              <a:rPr lang="en-US" dirty="0" err="1" smtClean="0"/>
              <a:t>PSEmpire</a:t>
            </a:r>
            <a:r>
              <a:rPr lang="en-US" dirty="0" smtClean="0"/>
              <a:t> stager which will be executed once it receives the Email with trigger keywords.</a:t>
            </a:r>
            <a:endParaRPr lang="en-US" dirty="0"/>
          </a:p>
        </p:txBody>
      </p:sp>
      <p:sp>
        <p:nvSpPr>
          <p:cNvPr id="177" name="Shape 177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1510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 txBox="1">
            <a:spLocks noGrp="1"/>
          </p:cNvSpPr>
          <p:nvPr>
            <p:ph type="body" idx="1"/>
          </p:nvPr>
        </p:nvSpPr>
        <p:spPr>
          <a:xfrm>
            <a:off x="1101374" y="1311550"/>
            <a:ext cx="7574411" cy="351106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93700" lvl="1"/>
            <a:r>
              <a:rPr lang="en-US" sz="1600" dirty="0" smtClean="0">
                <a:solidFill>
                  <a:schemeClr val="tx1"/>
                </a:solidFill>
                <a:cs typeface="Calibri" panose="020F0502020204030204" pitchFamily="34" charset="0"/>
              </a:rPr>
              <a:t>Once macro code is executed on the system it will create 3 xml files. This xml files will contains our payloads which are describe in the previous slide.</a:t>
            </a:r>
          </a:p>
          <a:p>
            <a:pPr marL="393700" lvl="1"/>
            <a:r>
              <a:rPr lang="en-US" sz="1600" dirty="0" smtClean="0">
                <a:solidFill>
                  <a:schemeClr val="tx1"/>
                </a:solidFill>
                <a:cs typeface="Calibri" panose="020F0502020204030204" pitchFamily="34" charset="0"/>
              </a:rPr>
              <a:t>Once the xml files are stored we will use </a:t>
            </a:r>
            <a:r>
              <a:rPr lang="en-US" sz="1600" dirty="0" err="1" smtClean="0">
                <a:solidFill>
                  <a:schemeClr val="tx1"/>
                </a:solidFill>
                <a:cs typeface="Calibri" panose="020F0502020204030204" pitchFamily="34" charset="0"/>
              </a:rPr>
              <a:t>MSBuild</a:t>
            </a:r>
            <a:r>
              <a:rPr lang="en-US" sz="1600" dirty="0" smtClean="0">
                <a:solidFill>
                  <a:schemeClr val="tx1"/>
                </a:solidFill>
                <a:cs typeface="Calibri" panose="020F0502020204030204" pitchFamily="34" charset="0"/>
              </a:rPr>
              <a:t> to execute our payloads from xml files. </a:t>
            </a:r>
          </a:p>
          <a:p>
            <a:pPr marL="393700" lvl="1"/>
            <a:r>
              <a:rPr lang="en-US" sz="1600" dirty="0">
                <a:solidFill>
                  <a:schemeClr val="tx1"/>
                </a:solidFill>
                <a:cs typeface="Calibri" panose="020F0502020204030204" pitchFamily="34" charset="0"/>
              </a:rPr>
              <a:t>First 2 </a:t>
            </a:r>
            <a:r>
              <a:rPr lang="en-US" sz="1600" dirty="0" smtClean="0">
                <a:solidFill>
                  <a:schemeClr val="tx1"/>
                </a:solidFill>
                <a:cs typeface="Calibri" panose="020F0502020204030204" pitchFamily="34" charset="0"/>
              </a:rPr>
              <a:t>payloads(Trigger Script / Outlook Security Bypass Script) </a:t>
            </a:r>
            <a:r>
              <a:rPr lang="en-US" sz="1600" dirty="0">
                <a:solidFill>
                  <a:schemeClr val="tx1"/>
                </a:solidFill>
                <a:cs typeface="Calibri" panose="020F0502020204030204" pitchFamily="34" charset="0"/>
              </a:rPr>
              <a:t>will be executed as soon as macro executes.</a:t>
            </a:r>
          </a:p>
          <a:p>
            <a:pPr marL="393700" lvl="1"/>
            <a:r>
              <a:rPr lang="en-US" sz="1600" dirty="0" smtClean="0">
                <a:solidFill>
                  <a:schemeClr val="tx1"/>
                </a:solidFill>
                <a:cs typeface="Calibri" panose="020F0502020204030204" pitchFamily="34" charset="0"/>
              </a:rPr>
              <a:t>Once the victims receives the trigger email it will execute our stager payload.</a:t>
            </a:r>
            <a:endParaRPr lang="en-US" sz="1600" dirty="0">
              <a:solidFill>
                <a:schemeClr val="tx1"/>
              </a:solidFill>
              <a:cs typeface="Calibri" panose="020F0502020204030204" pitchFamily="34" charset="0"/>
            </a:endParaRPr>
          </a:p>
          <a:p>
            <a:pPr marL="393700" lvl="1"/>
            <a:r>
              <a:rPr lang="en-US" sz="1600" dirty="0" err="1" smtClean="0">
                <a:solidFill>
                  <a:schemeClr val="tx1"/>
                </a:solidFill>
                <a:cs typeface="Calibri" panose="020F0502020204030204" pitchFamily="34" charset="0"/>
              </a:rPr>
              <a:t>MSBuild</a:t>
            </a:r>
            <a:r>
              <a:rPr lang="en-US" sz="1600" dirty="0" smtClean="0">
                <a:solidFill>
                  <a:schemeClr val="tx1"/>
                </a:solidFill>
                <a:cs typeface="Calibri" panose="020F0502020204030204" pitchFamily="34" charset="0"/>
              </a:rPr>
              <a:t> can also help us to bypass Application Whitelisting(</a:t>
            </a:r>
            <a:r>
              <a:rPr lang="en-US" sz="1600" dirty="0" err="1" smtClean="0">
                <a:solidFill>
                  <a:schemeClr val="tx1"/>
                </a:solidFill>
                <a:cs typeface="Calibri" panose="020F0502020204030204" pitchFamily="34" charset="0"/>
              </a:rPr>
              <a:t>Applocker</a:t>
            </a:r>
            <a:r>
              <a:rPr lang="en-US" sz="1600" dirty="0" smtClean="0">
                <a:solidFill>
                  <a:schemeClr val="tx1"/>
                </a:solidFill>
                <a:cs typeface="Calibri" panose="020F0502020204030204" pitchFamily="34" charset="0"/>
              </a:rPr>
              <a:t>).</a:t>
            </a:r>
          </a:p>
          <a:p>
            <a:pPr marL="393700" lvl="1"/>
            <a:endParaRPr sz="1600" dirty="0"/>
          </a:p>
        </p:txBody>
      </p:sp>
      <p:sp>
        <p:nvSpPr>
          <p:cNvPr id="166" name="Shape 166"/>
          <p:cNvSpPr txBox="1">
            <a:spLocks noGrp="1"/>
          </p:cNvSpPr>
          <p:nvPr>
            <p:ph type="title"/>
          </p:nvPr>
        </p:nvSpPr>
        <p:spPr>
          <a:xfrm>
            <a:off x="1101386" y="272850"/>
            <a:ext cx="7574400" cy="74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IN" dirty="0"/>
              <a:t>Outlook as Detonator</a:t>
            </a:r>
            <a:endParaRPr lang="en-US" dirty="0"/>
          </a:p>
        </p:txBody>
      </p:sp>
      <p:sp>
        <p:nvSpPr>
          <p:cNvPr id="168" name="Shape 168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84991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 txBox="1">
            <a:spLocks noGrp="1"/>
          </p:cNvSpPr>
          <p:nvPr>
            <p:ph type="ctrTitle" idx="4294967295"/>
          </p:nvPr>
        </p:nvSpPr>
        <p:spPr>
          <a:xfrm>
            <a:off x="1090700" y="2650150"/>
            <a:ext cx="73674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 smtClean="0">
                <a:solidFill>
                  <a:srgbClr val="FF8700"/>
                </a:solidFill>
              </a:rPr>
              <a:t>Demo Time</a:t>
            </a:r>
            <a:endParaRPr sz="7200" dirty="0">
              <a:solidFill>
                <a:srgbClr val="FF8700"/>
              </a:solidFill>
            </a:endParaRPr>
          </a:p>
        </p:txBody>
      </p:sp>
      <p:sp>
        <p:nvSpPr>
          <p:cNvPr id="147" name="Shape 147"/>
          <p:cNvSpPr txBox="1">
            <a:spLocks noGrp="1"/>
          </p:cNvSpPr>
          <p:nvPr>
            <p:ph type="subTitle" idx="4294967295"/>
          </p:nvPr>
        </p:nvSpPr>
        <p:spPr>
          <a:xfrm>
            <a:off x="1090700" y="3640150"/>
            <a:ext cx="59013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" sz="2400" dirty="0" smtClean="0"/>
              <a:t>This is not a rocket </a:t>
            </a:r>
            <a:r>
              <a:rPr lang="en-IN" sz="2400" dirty="0" smtClean="0"/>
              <a:t>science.</a:t>
            </a:r>
            <a:endParaRPr sz="2400" dirty="0"/>
          </a:p>
        </p:txBody>
      </p:sp>
      <p:grpSp>
        <p:nvGrpSpPr>
          <p:cNvPr id="148" name="Shape 148"/>
          <p:cNvGrpSpPr/>
          <p:nvPr/>
        </p:nvGrpSpPr>
        <p:grpSpPr>
          <a:xfrm>
            <a:off x="6759209" y="507618"/>
            <a:ext cx="1645833" cy="1645812"/>
            <a:chOff x="6643075" y="3664250"/>
            <a:chExt cx="407950" cy="407975"/>
          </a:xfrm>
        </p:grpSpPr>
        <p:sp>
          <p:nvSpPr>
            <p:cNvPr id="149" name="Shape 149"/>
            <p:cNvSpPr/>
            <p:nvPr/>
          </p:nvSpPr>
          <p:spPr>
            <a:xfrm>
              <a:off x="6794075" y="3815250"/>
              <a:ext cx="211300" cy="211300"/>
            </a:xfrm>
            <a:custGeom>
              <a:avLst/>
              <a:gdLst/>
              <a:ahLst/>
              <a:cxnLst/>
              <a:rect l="0" t="0" r="0" b="0"/>
              <a:pathLst>
                <a:path w="8452" h="8452" fill="none" extrusionOk="0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w="19050" cap="rnd" cmpd="sng">
              <a:solidFill>
                <a:srgbClr val="2222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Shape 150"/>
            <p:cNvSpPr/>
            <p:nvPr/>
          </p:nvSpPr>
          <p:spPr>
            <a:xfrm>
              <a:off x="6643075" y="3664250"/>
              <a:ext cx="407950" cy="407975"/>
            </a:xfrm>
            <a:custGeom>
              <a:avLst/>
              <a:gdLst/>
              <a:ahLst/>
              <a:cxnLst/>
              <a:rect l="0" t="0" r="0" b="0"/>
              <a:pathLst>
                <a:path w="16318" h="16319" fill="none" extrusionOk="0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w="19050" cap="rnd" cmpd="sng">
              <a:solidFill>
                <a:srgbClr val="2222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1" name="Shape 151"/>
          <p:cNvGrpSpPr/>
          <p:nvPr/>
        </p:nvGrpSpPr>
        <p:grpSpPr>
          <a:xfrm rot="-587494">
            <a:off x="6662475" y="2367985"/>
            <a:ext cx="676638" cy="676644"/>
            <a:chOff x="576250" y="4319400"/>
            <a:chExt cx="442075" cy="442050"/>
          </a:xfrm>
        </p:grpSpPr>
        <p:sp>
          <p:nvSpPr>
            <p:cNvPr id="152" name="Shape 152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0" t="0" r="0" b="0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9050" cap="rnd" cmpd="sng">
              <a:solidFill>
                <a:srgbClr val="2222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Shape 153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0" t="0" r="0" b="0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9050" cap="rnd" cmpd="sng">
              <a:solidFill>
                <a:srgbClr val="2222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Shape 154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0" t="0" r="0" b="0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9050" cap="rnd" cmpd="sng">
              <a:solidFill>
                <a:srgbClr val="2222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Shape 155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0" t="0" r="0" b="0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9050" cap="rnd" cmpd="sng">
              <a:solidFill>
                <a:srgbClr val="2222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6" name="Shape 156"/>
          <p:cNvSpPr/>
          <p:nvPr/>
        </p:nvSpPr>
        <p:spPr>
          <a:xfrm>
            <a:off x="6365361" y="887713"/>
            <a:ext cx="257246" cy="245628"/>
          </a:xfrm>
          <a:custGeom>
            <a:avLst/>
            <a:gdLst/>
            <a:ahLst/>
            <a:cxnLst/>
            <a:rect l="0" t="0" r="0" b="0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87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Shape 157"/>
          <p:cNvSpPr/>
          <p:nvPr/>
        </p:nvSpPr>
        <p:spPr>
          <a:xfrm rot="2697415">
            <a:off x="8060604" y="2145273"/>
            <a:ext cx="390522" cy="372885"/>
          </a:xfrm>
          <a:custGeom>
            <a:avLst/>
            <a:gdLst/>
            <a:ahLst/>
            <a:cxnLst/>
            <a:rect l="0" t="0" r="0" b="0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87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Shape 158"/>
          <p:cNvSpPr/>
          <p:nvPr/>
        </p:nvSpPr>
        <p:spPr>
          <a:xfrm>
            <a:off x="8369546" y="1932400"/>
            <a:ext cx="156409" cy="149417"/>
          </a:xfrm>
          <a:custGeom>
            <a:avLst/>
            <a:gdLst/>
            <a:ahLst/>
            <a:cxnLst/>
            <a:rect l="0" t="0" r="0" b="0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87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Shape 159"/>
          <p:cNvSpPr/>
          <p:nvPr/>
        </p:nvSpPr>
        <p:spPr>
          <a:xfrm rot="1279885">
            <a:off x="6187127" y="1628627"/>
            <a:ext cx="156402" cy="149398"/>
          </a:xfrm>
          <a:custGeom>
            <a:avLst/>
            <a:gdLst/>
            <a:ahLst/>
            <a:cxnLst/>
            <a:rect l="0" t="0" r="0" b="0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87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Shape 160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 txBox="1">
            <a:spLocks noGrp="1"/>
          </p:cNvSpPr>
          <p:nvPr>
            <p:ph type="ctrTitle" idx="4294967295"/>
          </p:nvPr>
        </p:nvSpPr>
        <p:spPr>
          <a:xfrm>
            <a:off x="5081000" y="821350"/>
            <a:ext cx="35505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 smtClean="0">
                <a:solidFill>
                  <a:srgbClr val="FF8700"/>
                </a:solidFill>
              </a:rPr>
              <a:t>#whoami</a:t>
            </a:r>
            <a:endParaRPr sz="6000" dirty="0">
              <a:solidFill>
                <a:srgbClr val="FF8700"/>
              </a:solidFill>
            </a:endParaRPr>
          </a:p>
        </p:txBody>
      </p:sp>
      <p:sp>
        <p:nvSpPr>
          <p:cNvPr id="120" name="Shape 120"/>
          <p:cNvSpPr txBox="1">
            <a:spLocks noGrp="1"/>
          </p:cNvSpPr>
          <p:nvPr>
            <p:ph type="subTitle" idx="4294967295"/>
          </p:nvPr>
        </p:nvSpPr>
        <p:spPr>
          <a:xfrm>
            <a:off x="4978400" y="1868575"/>
            <a:ext cx="4084320" cy="271019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" sz="2400" b="1" dirty="0" smtClean="0">
                <a:solidFill>
                  <a:srgbClr val="FFFFFF"/>
                </a:solidFill>
              </a:rPr>
              <a:t>👉 </a:t>
            </a:r>
            <a:r>
              <a:rPr lang="en-IN" sz="2400" b="1" dirty="0" err="1" smtClean="0">
                <a:solidFill>
                  <a:srgbClr val="FFFFFF"/>
                </a:solidFill>
              </a:rPr>
              <a:t>Chirag</a:t>
            </a:r>
            <a:r>
              <a:rPr lang="en-IN" sz="2400" b="1" dirty="0" smtClean="0">
                <a:solidFill>
                  <a:srgbClr val="FFFFFF"/>
                </a:solidFill>
              </a:rPr>
              <a:t> </a:t>
            </a:r>
            <a:r>
              <a:rPr lang="en-IN" sz="2400" b="1" dirty="0" err="1" smtClean="0">
                <a:solidFill>
                  <a:srgbClr val="FFFFFF"/>
                </a:solidFill>
              </a:rPr>
              <a:t>Savla</a:t>
            </a:r>
            <a:endParaRPr sz="2400" b="1" dirty="0" smtClean="0">
              <a:solidFill>
                <a:srgbClr val="FFFFFF"/>
              </a:solidFill>
            </a:endParaRPr>
          </a:p>
          <a:p>
            <a:pPr marL="0" lvl="0" indent="0">
              <a:buClr>
                <a:schemeClr val="dk1"/>
              </a:buClr>
              <a:buSzPts val="1100"/>
              <a:buNone/>
            </a:pPr>
            <a:r>
              <a:rPr lang="en-US" sz="2400" dirty="0" smtClean="0">
                <a:solidFill>
                  <a:srgbClr val="FFFFFF"/>
                </a:solidFill>
              </a:rPr>
              <a:t>👉 </a:t>
            </a:r>
            <a:r>
              <a:rPr lang="en-US" sz="2400" dirty="0">
                <a:solidFill>
                  <a:srgbClr val="FFFFFF"/>
                </a:solidFill>
              </a:rPr>
              <a:t>Twitter – @</a:t>
            </a:r>
            <a:r>
              <a:rPr lang="en-US" sz="2400" dirty="0" smtClean="0">
                <a:solidFill>
                  <a:srgbClr val="FFFFFF"/>
                </a:solidFill>
              </a:rPr>
              <a:t>chiragsavla94</a:t>
            </a:r>
          </a:p>
          <a:p>
            <a:pPr marL="0" lvl="0" indent="0">
              <a:buClr>
                <a:schemeClr val="dk1"/>
              </a:buClr>
              <a:buSzPts val="1100"/>
              <a:buNone/>
            </a:pPr>
            <a:r>
              <a:rPr lang="en-US" sz="2400" dirty="0" smtClean="0">
                <a:solidFill>
                  <a:srgbClr val="FFFFFF"/>
                </a:solidFill>
              </a:rPr>
              <a:t>👉 Interest area – Red Teaming, Application Security, Penetration Testing</a:t>
            </a:r>
          </a:p>
        </p:txBody>
      </p:sp>
      <p:sp>
        <p:nvSpPr>
          <p:cNvPr id="121" name="Shape 121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414110" y="880270"/>
            <a:ext cx="3384312" cy="326647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hape 120"/>
          <p:cNvSpPr txBox="1">
            <a:spLocks/>
          </p:cNvSpPr>
          <p:nvPr/>
        </p:nvSpPr>
        <p:spPr>
          <a:xfrm>
            <a:off x="1026160" y="4290618"/>
            <a:ext cx="7904480" cy="576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8700"/>
              </a:buClr>
              <a:buSzPts val="3000"/>
              <a:buFont typeface="Roboto"/>
              <a:buChar char="▸"/>
              <a:defRPr sz="3000" b="0" i="0" u="none" strike="noStrike" cap="none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00"/>
              </a:buClr>
              <a:buSzPts val="2400"/>
              <a:buFont typeface="Roboto"/>
              <a:buChar char="▹"/>
              <a:defRPr sz="2400" b="0" i="0" u="none" strike="noStrike" cap="none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00"/>
              </a:buClr>
              <a:buSzPts val="2400"/>
              <a:buFont typeface="Roboto"/>
              <a:buChar char="▹"/>
              <a:defRPr sz="2400" b="0" i="0" u="none" strike="noStrike" cap="none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00"/>
              </a:buClr>
              <a:buSzPts val="1800"/>
              <a:buFont typeface="Roboto"/>
              <a:buChar char="▹"/>
              <a:defRPr sz="1800" b="0" i="0" u="none" strike="noStrike" cap="none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00"/>
              </a:buClr>
              <a:buSzPts val="1800"/>
              <a:buFont typeface="Roboto"/>
              <a:buChar char="▹"/>
              <a:defRPr sz="1800" b="0" i="0" u="none" strike="noStrike" cap="none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00"/>
              </a:buClr>
              <a:buSzPts val="1800"/>
              <a:buFont typeface="Roboto"/>
              <a:buChar char="▹"/>
              <a:defRPr sz="1800" b="0" i="0" u="none" strike="noStrike" cap="none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00"/>
              </a:buClr>
              <a:buSzPts val="1800"/>
              <a:buFont typeface="Roboto"/>
              <a:buChar char="▹"/>
              <a:defRPr sz="1800" b="0" i="0" u="none" strike="noStrike" cap="none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00"/>
              </a:buClr>
              <a:buSzPts val="1800"/>
              <a:buFont typeface="Roboto"/>
              <a:buChar char="▹"/>
              <a:defRPr sz="1800" b="0" i="0" u="none" strike="noStrike" cap="none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00"/>
              </a:buClr>
              <a:buSzPts val="1800"/>
              <a:buFont typeface="Roboto"/>
              <a:buChar char="▹"/>
              <a:defRPr sz="1800" b="0" i="0" u="none" strike="noStrike" cap="none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rgbClr val="FFFFFF"/>
                </a:solidFill>
              </a:rPr>
              <a:t>Blog </a:t>
            </a:r>
            <a:r>
              <a:rPr lang="en-US" sz="2400" dirty="0" smtClean="0">
                <a:solidFill>
                  <a:srgbClr val="FFFFFF"/>
                </a:solidFill>
              </a:rPr>
              <a:t>– https://3xpl01tc0d3r.blogspot.com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 txBox="1">
            <a:spLocks noGrp="1"/>
          </p:cNvSpPr>
          <p:nvPr>
            <p:ph type="body" idx="1"/>
          </p:nvPr>
        </p:nvSpPr>
        <p:spPr>
          <a:xfrm>
            <a:off x="1101375" y="1311550"/>
            <a:ext cx="3681900" cy="353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-IN" b="1" dirty="0" smtClean="0">
                <a:solidFill>
                  <a:schemeClr val="tx1"/>
                </a:solidFill>
                <a:cs typeface="Calibri" panose="020F0502020204030204" pitchFamily="34" charset="0"/>
              </a:rPr>
              <a:t>C2C Server</a:t>
            </a:r>
            <a:endParaRPr b="1" dirty="0"/>
          </a:p>
          <a:p>
            <a:pPr marL="393700" lvl="1"/>
            <a:r>
              <a:rPr lang="en-US" sz="1600" dirty="0"/>
              <a:t>Enable Attack Surface Reduction Rules (</a:t>
            </a:r>
            <a:r>
              <a:rPr lang="en-US" sz="1600" dirty="0">
                <a:hlinkClick r:id="rId3"/>
              </a:rPr>
              <a:t>ASR</a:t>
            </a:r>
            <a:r>
              <a:rPr lang="en-US" sz="1600" dirty="0"/>
              <a:t>) in exploit guard.</a:t>
            </a:r>
            <a:br>
              <a:rPr lang="en-US" sz="1600" dirty="0"/>
            </a:br>
            <a:r>
              <a:rPr lang="en-US" sz="1600" b="1" dirty="0"/>
              <a:t>Note:- </a:t>
            </a:r>
            <a:r>
              <a:rPr lang="en-US" sz="1600" dirty="0"/>
              <a:t>Exploit Guard ASR is only supported in windows 10 enterprise edition 1709 and above versions and windows server 2016</a:t>
            </a:r>
            <a:r>
              <a:rPr lang="en-US" sz="1600" dirty="0" smtClean="0"/>
              <a:t>.</a:t>
            </a:r>
            <a:r>
              <a:rPr lang="en-US" sz="1600" dirty="0"/>
              <a:t> </a:t>
            </a:r>
            <a:endParaRPr lang="en-US" sz="1600" dirty="0" smtClean="0"/>
          </a:p>
          <a:p>
            <a:pPr marL="393700" lvl="1"/>
            <a:r>
              <a:rPr lang="en-US" sz="1600" dirty="0" smtClean="0"/>
              <a:t>Enable </a:t>
            </a:r>
            <a:r>
              <a:rPr lang="en-US" sz="1600" dirty="0" err="1" smtClean="0"/>
              <a:t>powershell</a:t>
            </a:r>
            <a:r>
              <a:rPr lang="en-US" sz="1600" dirty="0" smtClean="0"/>
              <a:t> logging and monitor </a:t>
            </a:r>
            <a:r>
              <a:rPr lang="en-US" sz="1600" dirty="0"/>
              <a:t>command execution.</a:t>
            </a:r>
          </a:p>
          <a:p>
            <a:pPr marL="393700" lvl="1"/>
            <a:endParaRPr lang="en-US" sz="1600" dirty="0" smtClean="0"/>
          </a:p>
        </p:txBody>
      </p:sp>
      <p:sp>
        <p:nvSpPr>
          <p:cNvPr id="166" name="Shape 166"/>
          <p:cNvSpPr txBox="1">
            <a:spLocks noGrp="1"/>
          </p:cNvSpPr>
          <p:nvPr>
            <p:ph type="title"/>
          </p:nvPr>
        </p:nvSpPr>
        <p:spPr>
          <a:xfrm>
            <a:off x="1101386" y="272850"/>
            <a:ext cx="7574400" cy="74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/>
              <a:t>Detection / Prevention of such attacks</a:t>
            </a:r>
          </a:p>
        </p:txBody>
      </p:sp>
      <p:sp>
        <p:nvSpPr>
          <p:cNvPr id="167" name="Shape 167"/>
          <p:cNvSpPr txBox="1">
            <a:spLocks noGrp="1"/>
          </p:cNvSpPr>
          <p:nvPr>
            <p:ph type="body" idx="2"/>
          </p:nvPr>
        </p:nvSpPr>
        <p:spPr>
          <a:xfrm>
            <a:off x="5004949" y="1311550"/>
            <a:ext cx="3681900" cy="353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-US" b="1" dirty="0">
                <a:solidFill>
                  <a:schemeClr val="tx1"/>
                </a:solidFill>
                <a:cs typeface="Calibri" panose="020F0502020204030204" pitchFamily="34" charset="0"/>
              </a:rPr>
              <a:t>Outlook Attacks </a:t>
            </a:r>
            <a:endParaRPr lang="en-US" b="1" dirty="0" smtClean="0">
              <a:solidFill>
                <a:schemeClr val="tx1"/>
              </a:solidFill>
              <a:cs typeface="Calibri" panose="020F0502020204030204" pitchFamily="34" charset="0"/>
            </a:endParaRPr>
          </a:p>
          <a:p>
            <a:pPr marL="393700" lvl="1"/>
            <a:r>
              <a:rPr lang="en-US" sz="1600" dirty="0" smtClean="0"/>
              <a:t>Enable </a:t>
            </a:r>
            <a:r>
              <a:rPr lang="en-US" sz="1600" dirty="0"/>
              <a:t>Attack Surface Reduction Rules (</a:t>
            </a:r>
            <a:r>
              <a:rPr lang="en-US" sz="1600" dirty="0">
                <a:hlinkClick r:id="rId3"/>
              </a:rPr>
              <a:t>ASR</a:t>
            </a:r>
            <a:r>
              <a:rPr lang="en-US" sz="1600" dirty="0"/>
              <a:t>) in exploit guard.</a:t>
            </a:r>
            <a:br>
              <a:rPr lang="en-US" sz="1600" dirty="0"/>
            </a:br>
            <a:r>
              <a:rPr lang="en-US" sz="1600" b="1" dirty="0"/>
              <a:t>Note:- </a:t>
            </a:r>
            <a:r>
              <a:rPr lang="en-US" sz="1600" dirty="0"/>
              <a:t>Exploit Guard ASR is only supported in windows 10 enterprise edition 1709 and above versions and windows server 2016</a:t>
            </a:r>
            <a:r>
              <a:rPr lang="en-US" sz="1600" dirty="0" smtClean="0"/>
              <a:t>.</a:t>
            </a:r>
          </a:p>
          <a:p>
            <a:pPr marL="393700" lvl="1"/>
            <a:r>
              <a:rPr lang="en-US" sz="1600" dirty="0" smtClean="0"/>
              <a:t>Disable macro’s files deliver on email gateway. </a:t>
            </a:r>
          </a:p>
          <a:p>
            <a:pPr marL="393700" lvl="1"/>
            <a:r>
              <a:rPr lang="en-US" sz="1600" dirty="0" smtClean="0"/>
              <a:t>Monitor the usage of </a:t>
            </a:r>
            <a:r>
              <a:rPr lang="en-US" sz="1600" dirty="0" smtClean="0">
                <a:hlinkClick r:id="rId4"/>
              </a:rPr>
              <a:t>#</a:t>
            </a:r>
            <a:r>
              <a:rPr lang="en-US" sz="1600" dirty="0" err="1" smtClean="0">
                <a:hlinkClick r:id="rId4"/>
              </a:rPr>
              <a:t>lolbins</a:t>
            </a:r>
            <a:r>
              <a:rPr lang="en-US" sz="1600" dirty="0" smtClean="0"/>
              <a:t>.</a:t>
            </a:r>
            <a:endParaRPr lang="en-IN" sz="1600" dirty="0"/>
          </a:p>
          <a:p>
            <a:pPr marL="393700" lvl="1"/>
            <a:endParaRPr lang="en-US" sz="1600" dirty="0">
              <a:solidFill>
                <a:schemeClr val="tx1"/>
              </a:solidFill>
              <a:cs typeface="Calibri" panose="020F0502020204030204" pitchFamily="34" charset="0"/>
            </a:endParaRPr>
          </a:p>
        </p:txBody>
      </p:sp>
      <p:sp>
        <p:nvSpPr>
          <p:cNvPr id="168" name="Shape 168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89901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sp>
        <p:nvSpPr>
          <p:cNvPr id="305" name="Shape 305"/>
          <p:cNvSpPr txBox="1">
            <a:spLocks noGrp="1"/>
          </p:cNvSpPr>
          <p:nvPr>
            <p:ph type="ctrTitle" idx="4294967295"/>
          </p:nvPr>
        </p:nvSpPr>
        <p:spPr>
          <a:xfrm>
            <a:off x="1033300" y="1583350"/>
            <a:ext cx="66726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FF8700"/>
                </a:solidFill>
              </a:rPr>
              <a:t>THANKS!</a:t>
            </a:r>
            <a:endParaRPr sz="6000">
              <a:solidFill>
                <a:srgbClr val="FF8700"/>
              </a:solidFill>
            </a:endParaRPr>
          </a:p>
        </p:txBody>
      </p:sp>
      <p:sp>
        <p:nvSpPr>
          <p:cNvPr id="306" name="Shape 306"/>
          <p:cNvSpPr txBox="1">
            <a:spLocks noGrp="1"/>
          </p:cNvSpPr>
          <p:nvPr>
            <p:ph type="subTitle" idx="4294967295"/>
          </p:nvPr>
        </p:nvSpPr>
        <p:spPr>
          <a:xfrm>
            <a:off x="1033300" y="2630575"/>
            <a:ext cx="71850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FFFFFF"/>
                </a:solidFill>
              </a:rPr>
              <a:t>Any questions?</a:t>
            </a:r>
            <a:endParaRPr sz="2400" b="1" dirty="0">
              <a:solidFill>
                <a:srgbClr val="FFFFFF"/>
              </a:solidFill>
            </a:endParaRP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 dirty="0">
                <a:solidFill>
                  <a:srgbClr val="FFFFFF"/>
                </a:solidFill>
              </a:rPr>
              <a:t>You can find me at </a:t>
            </a:r>
            <a:r>
              <a:rPr lang="en" sz="2400" dirty="0" smtClean="0">
                <a:solidFill>
                  <a:srgbClr val="FFFFFF"/>
                </a:solidFill>
              </a:rPr>
              <a:t>@chiragsavla94</a:t>
            </a:r>
            <a:endParaRPr sz="2400" b="1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Shape 311"/>
          <p:cNvSpPr txBox="1">
            <a:spLocks noGrp="1"/>
          </p:cNvSpPr>
          <p:nvPr>
            <p:ph type="title"/>
          </p:nvPr>
        </p:nvSpPr>
        <p:spPr>
          <a:xfrm>
            <a:off x="1104900" y="276075"/>
            <a:ext cx="6724500" cy="74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Credits</a:t>
            </a:r>
            <a:endParaRPr/>
          </a:p>
        </p:txBody>
      </p:sp>
      <p:sp>
        <p:nvSpPr>
          <p:cNvPr id="312" name="Shape 312"/>
          <p:cNvSpPr txBox="1">
            <a:spLocks noGrp="1"/>
          </p:cNvSpPr>
          <p:nvPr>
            <p:ph type="body" idx="1"/>
          </p:nvPr>
        </p:nvSpPr>
        <p:spPr>
          <a:xfrm>
            <a:off x="1104900" y="1277625"/>
            <a:ext cx="7581900" cy="364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 dirty="0" smtClean="0"/>
              <a:t>Special thanks to </a:t>
            </a:r>
            <a:r>
              <a:rPr lang="en" sz="2400" dirty="0" smtClean="0">
                <a:hlinkClick r:id="rId3"/>
              </a:rPr>
              <a:t>@</a:t>
            </a:r>
            <a:r>
              <a:rPr lang="en-IN" sz="2400" dirty="0" smtClean="0">
                <a:hlinkClick r:id="rId3"/>
              </a:rPr>
              <a:t>_</a:t>
            </a:r>
            <a:r>
              <a:rPr lang="en-IN" sz="2400" dirty="0" err="1" smtClean="0">
                <a:hlinkClick r:id="rId3"/>
              </a:rPr>
              <a:t>staaldraad</a:t>
            </a:r>
            <a:r>
              <a:rPr lang="en-IN" sz="2400" dirty="0" smtClean="0"/>
              <a:t> &amp; </a:t>
            </a:r>
            <a:r>
              <a:rPr lang="en-IN" sz="2400" dirty="0" smtClean="0">
                <a:hlinkClick r:id="rId4"/>
              </a:rPr>
              <a:t>@mr64bit</a:t>
            </a:r>
            <a:r>
              <a:rPr lang="en-IN" sz="2400" dirty="0" smtClean="0"/>
              <a:t> who help me in getting the bug fixed and supported me while creating the demos.</a:t>
            </a:r>
            <a:endParaRPr lang="en-IN" sz="2400" dirty="0"/>
          </a:p>
          <a:p>
            <a:pPr marL="0" lvl="0" indent="0">
              <a:buNone/>
            </a:pPr>
            <a:endParaRPr lang="en-IN" sz="2400" dirty="0" smtClean="0"/>
          </a:p>
          <a:p>
            <a:pPr marL="0" lvl="0" indent="0">
              <a:buNone/>
            </a:pPr>
            <a:r>
              <a:rPr lang="en-IN" sz="2400" dirty="0" smtClean="0"/>
              <a:t>Thanks to </a:t>
            </a:r>
            <a:r>
              <a:rPr lang="en-IN" sz="2400" dirty="0" smtClean="0">
                <a:hlinkClick r:id="rId5"/>
              </a:rPr>
              <a:t>@</a:t>
            </a:r>
            <a:r>
              <a:rPr lang="en" sz="2400" dirty="0" smtClean="0">
                <a:hlinkClick r:id="rId5"/>
              </a:rPr>
              <a:t>NullMumbai</a:t>
            </a:r>
            <a:r>
              <a:rPr lang="en" sz="2400" dirty="0" smtClean="0"/>
              <a:t> for granting me the privilege to present.</a:t>
            </a:r>
            <a:endParaRPr sz="2400" dirty="0"/>
          </a:p>
        </p:txBody>
      </p:sp>
      <p:sp>
        <p:nvSpPr>
          <p:cNvPr id="313" name="Shape 313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>
            <a:spLocks noGrp="1"/>
          </p:cNvSpPr>
          <p:nvPr>
            <p:ph type="title"/>
          </p:nvPr>
        </p:nvSpPr>
        <p:spPr>
          <a:xfrm>
            <a:off x="1104900" y="276075"/>
            <a:ext cx="6724500" cy="74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Reference</a:t>
            </a:r>
            <a:endParaRPr dirty="0"/>
          </a:p>
        </p:txBody>
      </p:sp>
      <p:sp>
        <p:nvSpPr>
          <p:cNvPr id="140" name="Shape 140"/>
          <p:cNvSpPr txBox="1">
            <a:spLocks noGrp="1"/>
          </p:cNvSpPr>
          <p:nvPr>
            <p:ph type="body" idx="1"/>
          </p:nvPr>
        </p:nvSpPr>
        <p:spPr>
          <a:xfrm>
            <a:off x="1104900" y="1277625"/>
            <a:ext cx="7581900" cy="364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IN" sz="1800" dirty="0">
                <a:hlinkClick r:id="rId3"/>
              </a:rPr>
              <a:t>https://</a:t>
            </a:r>
            <a:r>
              <a:rPr lang="en-IN" sz="1800" dirty="0" smtClean="0">
                <a:hlinkClick r:id="rId3"/>
              </a:rPr>
              <a:t>www.youtube.com/watch?v=av0OOr9Aj18</a:t>
            </a:r>
            <a:endParaRPr lang="en-IN" sz="1800" dirty="0" smtClean="0"/>
          </a:p>
          <a:p>
            <a:pPr lvl="0"/>
            <a:r>
              <a:rPr lang="en-IN" sz="1800" dirty="0">
                <a:hlinkClick r:id="rId4"/>
              </a:rPr>
              <a:t>https://</a:t>
            </a:r>
            <a:r>
              <a:rPr lang="en-IN" sz="1800" dirty="0" smtClean="0">
                <a:hlinkClick r:id="rId4"/>
              </a:rPr>
              <a:t>github.com/colemination/PowerOutlook</a:t>
            </a:r>
            <a:endParaRPr lang="en-IN" sz="1800" dirty="0" smtClean="0"/>
          </a:p>
          <a:p>
            <a:pPr lvl="0"/>
            <a:r>
              <a:rPr lang="en-IN" sz="1800" dirty="0">
                <a:hlinkClick r:id="rId5"/>
              </a:rPr>
              <a:t>https://sensepost.com/blog/2017/liniaal-empire-through-exchange</a:t>
            </a:r>
            <a:r>
              <a:rPr lang="en-IN" sz="1800" dirty="0" smtClean="0">
                <a:hlinkClick r:id="rId5"/>
              </a:rPr>
              <a:t>/</a:t>
            </a:r>
            <a:endParaRPr lang="en-IN" sz="1800" dirty="0" smtClean="0"/>
          </a:p>
          <a:p>
            <a:pPr lvl="0"/>
            <a:r>
              <a:rPr lang="en-IN" sz="1800" dirty="0">
                <a:hlinkClick r:id="rId6"/>
              </a:rPr>
              <a:t>http://</a:t>
            </a:r>
            <a:r>
              <a:rPr lang="en-IN" sz="1800" dirty="0" smtClean="0">
                <a:hlinkClick r:id="rId6"/>
              </a:rPr>
              <a:t>txtwizard.net/compression</a:t>
            </a:r>
            <a:endParaRPr lang="en-IN" sz="1800" dirty="0" smtClean="0"/>
          </a:p>
          <a:p>
            <a:pPr lvl="0"/>
            <a:r>
              <a:rPr lang="en-IN" sz="1800" dirty="0">
                <a:hlinkClick r:id="rId7"/>
              </a:rPr>
              <a:t>https://</a:t>
            </a:r>
            <a:r>
              <a:rPr lang="en-IN" sz="1800" dirty="0" smtClean="0">
                <a:hlinkClick r:id="rId7"/>
              </a:rPr>
              <a:t>www.youtube.com/watch?v=tuc8cwOAAcA</a:t>
            </a:r>
            <a:endParaRPr lang="en-IN" sz="1800" dirty="0"/>
          </a:p>
          <a:p>
            <a:pPr lvl="0"/>
            <a:r>
              <a:rPr lang="en-IN" sz="1800" dirty="0">
                <a:hlinkClick r:id="rId8"/>
              </a:rPr>
              <a:t>https://</a:t>
            </a:r>
            <a:r>
              <a:rPr lang="en-IN" sz="1800" dirty="0" smtClean="0">
                <a:hlinkClick r:id="rId8"/>
              </a:rPr>
              <a:t>github.com/giMini/PowerMemory/blob/master/RWMC/misc/reverseshell.xml</a:t>
            </a:r>
            <a:endParaRPr lang="en-IN" sz="1800" dirty="0" smtClean="0"/>
          </a:p>
          <a:p>
            <a:pPr lvl="0"/>
            <a:r>
              <a:rPr lang="en-IN" sz="1800" dirty="0">
                <a:hlinkClick r:id="rId9"/>
              </a:rPr>
              <a:t>http</a:t>
            </a:r>
            <a:r>
              <a:rPr lang="en-IN" sz="1800">
                <a:hlinkClick r:id="rId9"/>
              </a:rPr>
              <a:t>://</a:t>
            </a:r>
            <a:r>
              <a:rPr lang="en-IN" sz="1800" smtClean="0">
                <a:hlinkClick r:id="rId9"/>
              </a:rPr>
              <a:t>www.source-code.biz/snippets/vbasic/Base64Coder.bas.txt</a:t>
            </a:r>
            <a:endParaRPr lang="en-IN" sz="1800" smtClean="0"/>
          </a:p>
          <a:p>
            <a:pPr marL="38100" lvl="0" indent="0">
              <a:buNone/>
            </a:pPr>
            <a:endParaRPr lang="en-IN" sz="1800" dirty="0" smtClean="0"/>
          </a:p>
        </p:txBody>
      </p:sp>
      <p:sp>
        <p:nvSpPr>
          <p:cNvPr id="141" name="Shape 141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48267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>
            <a:spLocks noGrp="1"/>
          </p:cNvSpPr>
          <p:nvPr>
            <p:ph type="body" idx="1"/>
          </p:nvPr>
        </p:nvSpPr>
        <p:spPr>
          <a:xfrm>
            <a:off x="990375" y="1021950"/>
            <a:ext cx="7343100" cy="337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buNone/>
            </a:pPr>
            <a:r>
              <a:rPr lang="en-US" i="0" dirty="0"/>
              <a:t>If someone else can run arbitrary code on your computer, it's not YOUR computer any more. </a:t>
            </a:r>
            <a:endParaRPr lang="en-US" i="0" dirty="0" smtClean="0"/>
          </a:p>
          <a:p>
            <a:pPr marL="0" lvl="0" indent="0">
              <a:buNone/>
            </a:pPr>
            <a:r>
              <a:rPr lang="en-US" i="0" dirty="0"/>
              <a:t>	</a:t>
            </a:r>
            <a:r>
              <a:rPr lang="en-US" i="0" dirty="0" smtClean="0"/>
              <a:t>			— </a:t>
            </a:r>
            <a:r>
              <a:rPr lang="en-US" i="0" dirty="0"/>
              <a:t>Rich </a:t>
            </a:r>
            <a:r>
              <a:rPr lang="en-US" i="0" dirty="0" err="1" smtClean="0"/>
              <a:t>Kulawiec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>
            <a:spLocks noGrp="1"/>
          </p:cNvSpPr>
          <p:nvPr>
            <p:ph type="title"/>
          </p:nvPr>
        </p:nvSpPr>
        <p:spPr>
          <a:xfrm>
            <a:off x="1104900" y="276075"/>
            <a:ext cx="6724500" cy="74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 smtClean="0"/>
              <a:t>Lab Details</a:t>
            </a:r>
            <a:endParaRPr dirty="0"/>
          </a:p>
        </p:txBody>
      </p:sp>
      <p:sp>
        <p:nvSpPr>
          <p:cNvPr id="140" name="Shape 140"/>
          <p:cNvSpPr txBox="1">
            <a:spLocks noGrp="1"/>
          </p:cNvSpPr>
          <p:nvPr>
            <p:ph type="body" idx="1"/>
          </p:nvPr>
        </p:nvSpPr>
        <p:spPr>
          <a:xfrm>
            <a:off x="1104900" y="1277625"/>
            <a:ext cx="7581900" cy="364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-US" dirty="0"/>
              <a:t>Domain Controller (2k12) – 10.0.2.15</a:t>
            </a:r>
          </a:p>
          <a:p>
            <a:pPr lvl="0">
              <a:spcBef>
                <a:spcPts val="0"/>
              </a:spcBef>
            </a:pPr>
            <a:r>
              <a:rPr lang="en-US" dirty="0"/>
              <a:t>Exchange Server 2013 (2k12) – 10.0.2.16</a:t>
            </a:r>
          </a:p>
          <a:p>
            <a:pPr lvl="0">
              <a:spcBef>
                <a:spcPts val="0"/>
              </a:spcBef>
            </a:pPr>
            <a:r>
              <a:rPr lang="en-US" dirty="0"/>
              <a:t>Domain Client (Win 10) – </a:t>
            </a:r>
            <a:r>
              <a:rPr lang="en-US" dirty="0" smtClean="0"/>
              <a:t>10.0.2.22</a:t>
            </a:r>
            <a:endParaRPr lang="en-US" dirty="0"/>
          </a:p>
          <a:p>
            <a:pPr lvl="0">
              <a:spcBef>
                <a:spcPts val="0"/>
              </a:spcBef>
            </a:pPr>
            <a:r>
              <a:rPr lang="en-US" dirty="0"/>
              <a:t>Win 10 – 10.0.2.9</a:t>
            </a:r>
          </a:p>
          <a:p>
            <a:pPr lvl="0">
              <a:spcBef>
                <a:spcPts val="0"/>
              </a:spcBef>
            </a:pPr>
            <a:r>
              <a:rPr lang="en-US" dirty="0"/>
              <a:t>Kali Linux – 10.0.2.10</a:t>
            </a:r>
          </a:p>
        </p:txBody>
      </p:sp>
      <p:sp>
        <p:nvSpPr>
          <p:cNvPr id="141" name="Shape 141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05856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>
            <a:spLocks noGrp="1"/>
          </p:cNvSpPr>
          <p:nvPr>
            <p:ph type="title"/>
          </p:nvPr>
        </p:nvSpPr>
        <p:spPr>
          <a:xfrm>
            <a:off x="1104900" y="276075"/>
            <a:ext cx="6724500" cy="74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Agenda</a:t>
            </a:r>
            <a:endParaRPr dirty="0"/>
          </a:p>
        </p:txBody>
      </p:sp>
      <p:sp>
        <p:nvSpPr>
          <p:cNvPr id="140" name="Shape 140"/>
          <p:cNvSpPr txBox="1">
            <a:spLocks noGrp="1"/>
          </p:cNvSpPr>
          <p:nvPr>
            <p:ph type="body" idx="1"/>
          </p:nvPr>
        </p:nvSpPr>
        <p:spPr>
          <a:xfrm>
            <a:off x="1104900" y="1277625"/>
            <a:ext cx="7581900" cy="364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rtl="0">
              <a:spcBef>
                <a:spcPts val="600"/>
              </a:spcBef>
              <a:spcAft>
                <a:spcPts val="0"/>
              </a:spcAft>
              <a:buSzPts val="3000"/>
              <a:buChar char="▸"/>
            </a:pPr>
            <a:r>
              <a:rPr lang="en-IN" dirty="0" smtClean="0"/>
              <a:t>Glimpse of Abusing Outlook Part I</a:t>
            </a:r>
            <a:endParaRPr lang="en" dirty="0" smtClean="0"/>
          </a:p>
          <a:p>
            <a:pPr marL="457200" lvl="0" indent="-419100" rtl="0">
              <a:spcBef>
                <a:spcPts val="600"/>
              </a:spcBef>
              <a:spcAft>
                <a:spcPts val="0"/>
              </a:spcAft>
              <a:buSzPts val="3000"/>
              <a:buChar char="▸"/>
            </a:pPr>
            <a:r>
              <a:rPr lang="en" dirty="0" smtClean="0"/>
              <a:t>Covert C2C server using outlook</a:t>
            </a:r>
          </a:p>
          <a:p>
            <a:pPr marL="457200" lvl="0" indent="-419100" rtl="0">
              <a:spcBef>
                <a:spcPts val="600"/>
              </a:spcBef>
              <a:spcAft>
                <a:spcPts val="0"/>
              </a:spcAft>
              <a:buSzPts val="3000"/>
              <a:buChar char="▸"/>
            </a:pPr>
            <a:r>
              <a:rPr lang="en" dirty="0" smtClean="0"/>
              <a:t>Outlook as Detonator</a:t>
            </a:r>
          </a:p>
          <a:p>
            <a:pPr lvl="0"/>
            <a:r>
              <a:rPr lang="en-US" dirty="0"/>
              <a:t>Detection / Prevention of such attacks</a:t>
            </a:r>
          </a:p>
          <a:p>
            <a:pPr marL="38100" lvl="0" indent="0" rtl="0">
              <a:spcBef>
                <a:spcPts val="600"/>
              </a:spcBef>
              <a:spcAft>
                <a:spcPts val="0"/>
              </a:spcAft>
              <a:buSzPts val="3000"/>
              <a:buNone/>
            </a:pPr>
            <a:endParaRPr dirty="0"/>
          </a:p>
        </p:txBody>
      </p:sp>
      <p:sp>
        <p:nvSpPr>
          <p:cNvPr id="141" name="Shape 141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21974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>
            <a:spLocks noGrp="1"/>
          </p:cNvSpPr>
          <p:nvPr>
            <p:ph type="title"/>
          </p:nvPr>
        </p:nvSpPr>
        <p:spPr>
          <a:xfrm>
            <a:off x="1104900" y="276075"/>
            <a:ext cx="6724500" cy="74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/>
              <a:t>Glimpse of Abusing Outlook Part I</a:t>
            </a:r>
            <a:endParaRPr dirty="0"/>
          </a:p>
        </p:txBody>
      </p:sp>
      <p:sp>
        <p:nvSpPr>
          <p:cNvPr id="140" name="Shape 140"/>
          <p:cNvSpPr txBox="1">
            <a:spLocks noGrp="1"/>
          </p:cNvSpPr>
          <p:nvPr>
            <p:ph type="body" idx="1"/>
          </p:nvPr>
        </p:nvSpPr>
        <p:spPr>
          <a:xfrm>
            <a:off x="1104900" y="1277625"/>
            <a:ext cx="7581900" cy="364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-US" dirty="0" smtClean="0"/>
              <a:t>Gain </a:t>
            </a:r>
            <a:r>
              <a:rPr lang="en-US" dirty="0"/>
              <a:t>Credentials</a:t>
            </a:r>
          </a:p>
          <a:p>
            <a:pPr lvl="0">
              <a:spcBef>
                <a:spcPts val="0"/>
              </a:spcBef>
            </a:pPr>
            <a:r>
              <a:rPr lang="en-US" dirty="0"/>
              <a:t>Abuse Homepage feature of Outlook</a:t>
            </a:r>
          </a:p>
          <a:p>
            <a:pPr lvl="0">
              <a:spcBef>
                <a:spcPts val="0"/>
              </a:spcBef>
            </a:pPr>
            <a:r>
              <a:rPr lang="en-US" dirty="0"/>
              <a:t>Abuse Rule feature of Outlook</a:t>
            </a:r>
          </a:p>
          <a:p>
            <a:pPr lvl="0">
              <a:spcBef>
                <a:spcPts val="0"/>
              </a:spcBef>
            </a:pPr>
            <a:r>
              <a:rPr lang="en-US" dirty="0"/>
              <a:t>Abuse Forms feature of Outlook</a:t>
            </a:r>
          </a:p>
          <a:p>
            <a:pPr lvl="0">
              <a:spcBef>
                <a:spcPts val="0"/>
              </a:spcBef>
            </a:pPr>
            <a:r>
              <a:rPr lang="en-US" dirty="0"/>
              <a:t>Detection / Prevention of such attacks</a:t>
            </a:r>
          </a:p>
        </p:txBody>
      </p:sp>
      <p:sp>
        <p:nvSpPr>
          <p:cNvPr id="141" name="Shape 141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8369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22000" b="6000"/>
          </a:stretch>
        </a:blipFill>
        <a:effectLst/>
      </p:bgPr>
    </p:bg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 txBox="1">
            <a:spLocks noGrp="1"/>
          </p:cNvSpPr>
          <p:nvPr>
            <p:ph type="title"/>
          </p:nvPr>
        </p:nvSpPr>
        <p:spPr>
          <a:xfrm>
            <a:off x="1104900" y="276075"/>
            <a:ext cx="6724500" cy="74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/>
              <a:t>Gain Credentials</a:t>
            </a:r>
          </a:p>
        </p:txBody>
      </p:sp>
      <p:sp>
        <p:nvSpPr>
          <p:cNvPr id="191" name="Shape 191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53153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22000" b="6000"/>
          </a:stretch>
        </a:blipFill>
        <a:effectLst/>
      </p:bgPr>
    </p:bg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 txBox="1">
            <a:spLocks noGrp="1"/>
          </p:cNvSpPr>
          <p:nvPr>
            <p:ph type="title"/>
          </p:nvPr>
        </p:nvSpPr>
        <p:spPr>
          <a:xfrm>
            <a:off x="1104900" y="276075"/>
            <a:ext cx="6724500" cy="74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/>
              <a:t>Abuse Homepage feature of Outlook</a:t>
            </a:r>
          </a:p>
        </p:txBody>
      </p:sp>
      <p:sp>
        <p:nvSpPr>
          <p:cNvPr id="191" name="Shape 191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11240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22000" b="6000"/>
          </a:stretch>
        </a:blipFill>
        <a:effectLst/>
      </p:bgPr>
    </p:bg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 txBox="1">
            <a:spLocks noGrp="1"/>
          </p:cNvSpPr>
          <p:nvPr>
            <p:ph type="title"/>
          </p:nvPr>
        </p:nvSpPr>
        <p:spPr>
          <a:xfrm>
            <a:off x="1104900" y="276075"/>
            <a:ext cx="6724500" cy="74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/>
              <a:t>Abuse Rule feature of Outlook</a:t>
            </a:r>
          </a:p>
        </p:txBody>
      </p:sp>
      <p:sp>
        <p:nvSpPr>
          <p:cNvPr id="191" name="Shape 191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12452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illiam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678</TotalTime>
  <Words>629</Words>
  <Application>Microsoft Office PowerPoint</Application>
  <PresentationFormat>On-screen Show (16:9)</PresentationFormat>
  <Paragraphs>113</Paragraphs>
  <Slides>23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Calibri</vt:lpstr>
      <vt:lpstr>Dosis</vt:lpstr>
      <vt:lpstr>Roboto</vt:lpstr>
      <vt:lpstr>William template</vt:lpstr>
      <vt:lpstr>Abusing Outlook Part II</vt:lpstr>
      <vt:lpstr>#whoami</vt:lpstr>
      <vt:lpstr>PowerPoint Presentation</vt:lpstr>
      <vt:lpstr>Lab Details</vt:lpstr>
      <vt:lpstr>Agenda</vt:lpstr>
      <vt:lpstr>Glimpse of Abusing Outlook Part I</vt:lpstr>
      <vt:lpstr>Gain Credentials</vt:lpstr>
      <vt:lpstr>Abuse Homepage feature of Outlook</vt:lpstr>
      <vt:lpstr>Abuse Rule feature of Outlook</vt:lpstr>
      <vt:lpstr>Abuse Forms feature of Outlook</vt:lpstr>
      <vt:lpstr>Detection / Prevention of such attacks</vt:lpstr>
      <vt:lpstr>Covert C2C server using outlook</vt:lpstr>
      <vt:lpstr>Covert C2C server using outlook</vt:lpstr>
      <vt:lpstr>Demo Time</vt:lpstr>
      <vt:lpstr>Outlook as Detonator</vt:lpstr>
      <vt:lpstr>Outlook as Detonator</vt:lpstr>
      <vt:lpstr>Outlook as Detonator</vt:lpstr>
      <vt:lpstr>Outlook as Detonator</vt:lpstr>
      <vt:lpstr>Demo Time</vt:lpstr>
      <vt:lpstr>Detection / Prevention of such attacks</vt:lpstr>
      <vt:lpstr>THANKS!</vt:lpstr>
      <vt:lpstr>Credits</vt:lpstr>
      <vt:lpstr>Reference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DELL</dc:creator>
  <cp:lastModifiedBy>DELL</cp:lastModifiedBy>
  <cp:revision>29</cp:revision>
  <dcterms:modified xsi:type="dcterms:W3CDTF">2018-08-11T17:20:32Z</dcterms:modified>
</cp:coreProperties>
</file>